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4" r:id="rId1"/>
  </p:sldMasterIdLst>
  <p:notesMasterIdLst>
    <p:notesMasterId r:id="rId11"/>
  </p:notesMasterIdLst>
  <p:handoutMasterIdLst>
    <p:handoutMasterId r:id="rId12"/>
  </p:handoutMasterIdLst>
  <p:sldIdLst>
    <p:sldId id="278" r:id="rId2"/>
    <p:sldId id="293" r:id="rId3"/>
    <p:sldId id="280" r:id="rId4"/>
    <p:sldId id="279" r:id="rId5"/>
    <p:sldId id="267" r:id="rId6"/>
    <p:sldId id="289" r:id="rId7"/>
    <p:sldId id="291" r:id="rId8"/>
    <p:sldId id="285" r:id="rId9"/>
    <p:sldId id="286" r:id="rId10"/>
  </p:sldIdLst>
  <p:sldSz cx="12192000" cy="6858000"/>
  <p:notesSz cx="6858000" cy="9144000"/>
  <p:embeddedFontLst>
    <p:embeddedFont>
      <p:font typeface="Sofia Pro Soft Bold" panose="020B0000000000000000" pitchFamily="34" charset="0"/>
      <p:bold r:id="rId13"/>
      <p:italic r:id="rId14"/>
      <p:boldItalic r:id="rId15"/>
    </p:embeddedFont>
    <p:embeddedFont>
      <p:font typeface="Sofia Pro Soft Regular" panose="020B0000000000000000" pitchFamily="3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C9D0"/>
    <a:srgbClr val="22A4B3"/>
    <a:srgbClr val="FF6E63"/>
    <a:srgbClr val="F16A76"/>
    <a:srgbClr val="262626"/>
    <a:srgbClr val="FC7364"/>
    <a:srgbClr val="91C972"/>
    <a:srgbClr val="9FD18B"/>
    <a:srgbClr val="1CA993"/>
    <a:srgbClr val="221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06" autoAdjust="0"/>
    <p:restoredTop sz="94660"/>
  </p:normalViewPr>
  <p:slideViewPr>
    <p:cSldViewPr snapToGrid="0">
      <p:cViewPr>
        <p:scale>
          <a:sx n="150" d="100"/>
          <a:sy n="150" d="100"/>
        </p:scale>
        <p:origin x="392" y="6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50374-5D09-4B87-BC07-2A369981021C}" type="datetimeFigureOut">
              <a:rPr lang="en-US" smtClean="0"/>
              <a:t>8/8/24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3CE3E-11E4-4AE1-A092-F4F6F8E32B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00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3358B-5C0C-4261-BE8F-5673D4107271}" type="datetimeFigureOut">
              <a:rPr lang="en-US" smtClean="0"/>
              <a:t>8/8/24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2A455-B886-4B8E-B822-3209EF3C58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21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10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56660F6-7452-4C3F-9BEA-99E9A5B00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163097"/>
            <a:ext cx="4009296" cy="381419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3CCBA1D-AFB0-409D-8140-46D8D931802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44329" y="2163097"/>
            <a:ext cx="4009296" cy="381419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D719A0-296B-4814-BC4A-47A56D1D1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8640"/>
            <a:ext cx="8315425" cy="125066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9A4B12E-EB26-1849-9ADF-F509CCFA30EC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solidFill>
                  <a:srgbClr val="22A4B3"/>
                </a:solidFill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solidFill>
                <a:srgbClr val="22A4B3"/>
              </a:solidFill>
              <a:latin typeface="Sofia Pro Soft Bold" panose="020B0000000000000000" pitchFamily="34" charset="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4DCE6111-E2EA-324E-907A-BB44EA0728BC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E85797FE-7428-D1B3-52B1-ECEEDB1D68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07C535D-E53C-01B6-2DB3-7BCFA2F58B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52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E88D267-33EB-4651-86DC-AA035BA73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48640"/>
            <a:ext cx="8681185" cy="178576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DB72192-47B5-462A-B060-212585E23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2" y="2678653"/>
            <a:ext cx="8681182" cy="329863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4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34CC19-8830-1A4C-9B4B-9114A0769265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solidFill>
                  <a:srgbClr val="22A4B3"/>
                </a:solidFill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solidFill>
                <a:srgbClr val="22A4B3"/>
              </a:solidFill>
              <a:latin typeface="Sofia Pro Soft Bold" panose="020B00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2A2D8-EDFA-C74A-BF82-D5E275A47C3F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C0520F4-C199-F138-7082-0C6DEA211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54DB736-C941-9DBD-0A38-BB5F7454D6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83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6">
    <p:bg>
      <p:bgPr>
        <a:solidFill>
          <a:srgbClr val="68C9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E3EFBBD-9196-45AB-81B0-5238927FF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274" y="548640"/>
            <a:ext cx="9128108" cy="125066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motovith</a:t>
            </a:r>
            <a:r>
              <a:rPr lang="en-US" dirty="0"/>
              <a:t> :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A3D5CB-9683-4397-8E3A-BF6C6A8A3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639" y="2163097"/>
            <a:ext cx="4369443" cy="38098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20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332C0F2-7BEA-468D-B5AD-EBE4C4B8421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609582" y="2163097"/>
            <a:ext cx="4384800" cy="38098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20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E16A59-96C6-3745-A110-5AFB15E1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 spc="150" baseline="0">
                <a:solidFill>
                  <a:schemeClr val="bg1"/>
                </a:solidFill>
                <a:latin typeface="Sofia Pro Soft Bold" panose="020B0000000000000000" pitchFamily="34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429E0A8-18F8-204B-8547-0E61B8FF2B43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45BA7B66-5674-ACC7-FFB8-8D05354A8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B1BCA11-084B-46AD-3E7A-E5123900AD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83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ert pâ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44968A5-3EF5-3774-2EAE-3E9B4A71259F}"/>
              </a:ext>
            </a:extLst>
          </p:cNvPr>
          <p:cNvSpPr/>
          <p:nvPr userDrawn="1"/>
        </p:nvSpPr>
        <p:spPr>
          <a:xfrm rot="21480000">
            <a:off x="-52636" y="-214046"/>
            <a:ext cx="12272446" cy="2445195"/>
          </a:xfrm>
          <a:custGeom>
            <a:avLst/>
            <a:gdLst>
              <a:gd name="connsiteX0" fmla="*/ 0 w 12939162"/>
              <a:gd name="connsiteY0" fmla="*/ 0 h 2677202"/>
              <a:gd name="connsiteX1" fmla="*/ 12939162 w 12939162"/>
              <a:gd name="connsiteY1" fmla="*/ 0 h 2677202"/>
              <a:gd name="connsiteX2" fmla="*/ 12939162 w 12939162"/>
              <a:gd name="connsiteY2" fmla="*/ 2677202 h 2677202"/>
              <a:gd name="connsiteX3" fmla="*/ 0 w 12939162"/>
              <a:gd name="connsiteY3" fmla="*/ 2677202 h 2677202"/>
              <a:gd name="connsiteX4" fmla="*/ 0 w 12939162"/>
              <a:gd name="connsiteY4" fmla="*/ 0 h 2677202"/>
              <a:gd name="connsiteX0" fmla="*/ 0 w 12939162"/>
              <a:gd name="connsiteY0" fmla="*/ 0 h 2688135"/>
              <a:gd name="connsiteX1" fmla="*/ 12939162 w 12939162"/>
              <a:gd name="connsiteY1" fmla="*/ 0 h 2688135"/>
              <a:gd name="connsiteX2" fmla="*/ 12939162 w 12939162"/>
              <a:gd name="connsiteY2" fmla="*/ 2677202 h 2688135"/>
              <a:gd name="connsiteX3" fmla="*/ 313077 w 12939162"/>
              <a:gd name="connsiteY3" fmla="*/ 2688135 h 2688135"/>
              <a:gd name="connsiteX4" fmla="*/ 0 w 12939162"/>
              <a:gd name="connsiteY4" fmla="*/ 0 h 2688135"/>
              <a:gd name="connsiteX0" fmla="*/ 468417 w 12626085"/>
              <a:gd name="connsiteY0" fmla="*/ 425467 h 2688135"/>
              <a:gd name="connsiteX1" fmla="*/ 12626085 w 12626085"/>
              <a:gd name="connsiteY1" fmla="*/ 0 h 2688135"/>
              <a:gd name="connsiteX2" fmla="*/ 12626085 w 12626085"/>
              <a:gd name="connsiteY2" fmla="*/ 2677202 h 2688135"/>
              <a:gd name="connsiteX3" fmla="*/ 0 w 12626085"/>
              <a:gd name="connsiteY3" fmla="*/ 2688135 h 2688135"/>
              <a:gd name="connsiteX4" fmla="*/ 468417 w 12626085"/>
              <a:gd name="connsiteY4" fmla="*/ 425467 h 2688135"/>
              <a:gd name="connsiteX0" fmla="*/ 93559 w 12626085"/>
              <a:gd name="connsiteY0" fmla="*/ 242940 h 2688135"/>
              <a:gd name="connsiteX1" fmla="*/ 12626085 w 12626085"/>
              <a:gd name="connsiteY1" fmla="*/ 0 h 2688135"/>
              <a:gd name="connsiteX2" fmla="*/ 12626085 w 12626085"/>
              <a:gd name="connsiteY2" fmla="*/ 2677202 h 2688135"/>
              <a:gd name="connsiteX3" fmla="*/ 0 w 12626085"/>
              <a:gd name="connsiteY3" fmla="*/ 2688135 h 2688135"/>
              <a:gd name="connsiteX4" fmla="*/ 93559 w 12626085"/>
              <a:gd name="connsiteY4" fmla="*/ 242940 h 2688135"/>
              <a:gd name="connsiteX0" fmla="*/ 93559 w 12626085"/>
              <a:gd name="connsiteY0" fmla="*/ 0 h 2445195"/>
              <a:gd name="connsiteX1" fmla="*/ 12170103 w 12626085"/>
              <a:gd name="connsiteY1" fmla="*/ 927194 h 2445195"/>
              <a:gd name="connsiteX2" fmla="*/ 12626085 w 12626085"/>
              <a:gd name="connsiteY2" fmla="*/ 2434262 h 2445195"/>
              <a:gd name="connsiteX3" fmla="*/ 0 w 12626085"/>
              <a:gd name="connsiteY3" fmla="*/ 2445195 h 2445195"/>
              <a:gd name="connsiteX4" fmla="*/ 93559 w 12626085"/>
              <a:gd name="connsiteY4" fmla="*/ 0 h 2445195"/>
              <a:gd name="connsiteX0" fmla="*/ 93559 w 12626085"/>
              <a:gd name="connsiteY0" fmla="*/ 0 h 2445195"/>
              <a:gd name="connsiteX1" fmla="*/ 12272446 w 12626085"/>
              <a:gd name="connsiteY1" fmla="*/ 422458 h 2445195"/>
              <a:gd name="connsiteX2" fmla="*/ 12626085 w 12626085"/>
              <a:gd name="connsiteY2" fmla="*/ 2434262 h 2445195"/>
              <a:gd name="connsiteX3" fmla="*/ 0 w 12626085"/>
              <a:gd name="connsiteY3" fmla="*/ 2445195 h 2445195"/>
              <a:gd name="connsiteX4" fmla="*/ 93559 w 12626085"/>
              <a:gd name="connsiteY4" fmla="*/ 0 h 2445195"/>
              <a:gd name="connsiteX0" fmla="*/ 93559 w 12272446"/>
              <a:gd name="connsiteY0" fmla="*/ 0 h 2445195"/>
              <a:gd name="connsiteX1" fmla="*/ 12272446 w 12272446"/>
              <a:gd name="connsiteY1" fmla="*/ 422458 h 2445195"/>
              <a:gd name="connsiteX2" fmla="*/ 12219637 w 12272446"/>
              <a:gd name="connsiteY2" fmla="*/ 2428540 h 2445195"/>
              <a:gd name="connsiteX3" fmla="*/ 0 w 12272446"/>
              <a:gd name="connsiteY3" fmla="*/ 2445195 h 2445195"/>
              <a:gd name="connsiteX4" fmla="*/ 93559 w 12272446"/>
              <a:gd name="connsiteY4" fmla="*/ 0 h 2445195"/>
              <a:gd name="connsiteX0" fmla="*/ 93559 w 12272446"/>
              <a:gd name="connsiteY0" fmla="*/ 0 h 2445195"/>
              <a:gd name="connsiteX1" fmla="*/ 12272446 w 12272446"/>
              <a:gd name="connsiteY1" fmla="*/ 422458 h 2445195"/>
              <a:gd name="connsiteX2" fmla="*/ 12211472 w 12272446"/>
              <a:gd name="connsiteY2" fmla="*/ 2419783 h 2445195"/>
              <a:gd name="connsiteX3" fmla="*/ 0 w 12272446"/>
              <a:gd name="connsiteY3" fmla="*/ 2445195 h 2445195"/>
              <a:gd name="connsiteX4" fmla="*/ 93559 w 12272446"/>
              <a:gd name="connsiteY4" fmla="*/ 0 h 244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2446" h="2445195">
                <a:moveTo>
                  <a:pt x="93559" y="0"/>
                </a:moveTo>
                <a:lnTo>
                  <a:pt x="12272446" y="422458"/>
                </a:lnTo>
                <a:lnTo>
                  <a:pt x="12211472" y="2419783"/>
                </a:lnTo>
                <a:lnTo>
                  <a:pt x="0" y="2445195"/>
                </a:lnTo>
                <a:lnTo>
                  <a:pt x="93559" y="0"/>
                </a:lnTo>
                <a:close/>
              </a:path>
            </a:pathLst>
          </a:cu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>
              <a:latin typeface="Sofia Pro Soft Bold" panose="020B0000000000000000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3EFBBD-9196-45AB-81B0-5238927FF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0943"/>
            <a:ext cx="8699090" cy="126836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motovith</a:t>
            </a:r>
            <a:endParaRPr lang="en-US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9ED3769-D353-264F-BF81-8F6C24E3952A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E39881F-9511-344A-8538-5B696EBDB32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202" y="2890683"/>
            <a:ext cx="7066934" cy="308660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4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4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4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4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C69B8A3-2F48-AF42-8050-65992867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 spc="150" baseline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DE60D45-1A58-9CE0-D51B-3D4E192B3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0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ert pâ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D6D21E-4265-7343-9F99-CB0C06E68276}"/>
              </a:ext>
            </a:extLst>
          </p:cNvPr>
          <p:cNvSpPr/>
          <p:nvPr userDrawn="1"/>
        </p:nvSpPr>
        <p:spPr>
          <a:xfrm rot="21480000">
            <a:off x="-52636" y="-214046"/>
            <a:ext cx="12272446" cy="2445195"/>
          </a:xfrm>
          <a:custGeom>
            <a:avLst/>
            <a:gdLst>
              <a:gd name="connsiteX0" fmla="*/ 0 w 12939162"/>
              <a:gd name="connsiteY0" fmla="*/ 0 h 2677202"/>
              <a:gd name="connsiteX1" fmla="*/ 12939162 w 12939162"/>
              <a:gd name="connsiteY1" fmla="*/ 0 h 2677202"/>
              <a:gd name="connsiteX2" fmla="*/ 12939162 w 12939162"/>
              <a:gd name="connsiteY2" fmla="*/ 2677202 h 2677202"/>
              <a:gd name="connsiteX3" fmla="*/ 0 w 12939162"/>
              <a:gd name="connsiteY3" fmla="*/ 2677202 h 2677202"/>
              <a:gd name="connsiteX4" fmla="*/ 0 w 12939162"/>
              <a:gd name="connsiteY4" fmla="*/ 0 h 2677202"/>
              <a:gd name="connsiteX0" fmla="*/ 0 w 12939162"/>
              <a:gd name="connsiteY0" fmla="*/ 0 h 2688135"/>
              <a:gd name="connsiteX1" fmla="*/ 12939162 w 12939162"/>
              <a:gd name="connsiteY1" fmla="*/ 0 h 2688135"/>
              <a:gd name="connsiteX2" fmla="*/ 12939162 w 12939162"/>
              <a:gd name="connsiteY2" fmla="*/ 2677202 h 2688135"/>
              <a:gd name="connsiteX3" fmla="*/ 313077 w 12939162"/>
              <a:gd name="connsiteY3" fmla="*/ 2688135 h 2688135"/>
              <a:gd name="connsiteX4" fmla="*/ 0 w 12939162"/>
              <a:gd name="connsiteY4" fmla="*/ 0 h 2688135"/>
              <a:gd name="connsiteX0" fmla="*/ 468417 w 12626085"/>
              <a:gd name="connsiteY0" fmla="*/ 425467 h 2688135"/>
              <a:gd name="connsiteX1" fmla="*/ 12626085 w 12626085"/>
              <a:gd name="connsiteY1" fmla="*/ 0 h 2688135"/>
              <a:gd name="connsiteX2" fmla="*/ 12626085 w 12626085"/>
              <a:gd name="connsiteY2" fmla="*/ 2677202 h 2688135"/>
              <a:gd name="connsiteX3" fmla="*/ 0 w 12626085"/>
              <a:gd name="connsiteY3" fmla="*/ 2688135 h 2688135"/>
              <a:gd name="connsiteX4" fmla="*/ 468417 w 12626085"/>
              <a:gd name="connsiteY4" fmla="*/ 425467 h 2688135"/>
              <a:gd name="connsiteX0" fmla="*/ 93559 w 12626085"/>
              <a:gd name="connsiteY0" fmla="*/ 242940 h 2688135"/>
              <a:gd name="connsiteX1" fmla="*/ 12626085 w 12626085"/>
              <a:gd name="connsiteY1" fmla="*/ 0 h 2688135"/>
              <a:gd name="connsiteX2" fmla="*/ 12626085 w 12626085"/>
              <a:gd name="connsiteY2" fmla="*/ 2677202 h 2688135"/>
              <a:gd name="connsiteX3" fmla="*/ 0 w 12626085"/>
              <a:gd name="connsiteY3" fmla="*/ 2688135 h 2688135"/>
              <a:gd name="connsiteX4" fmla="*/ 93559 w 12626085"/>
              <a:gd name="connsiteY4" fmla="*/ 242940 h 2688135"/>
              <a:gd name="connsiteX0" fmla="*/ 93559 w 12626085"/>
              <a:gd name="connsiteY0" fmla="*/ 0 h 2445195"/>
              <a:gd name="connsiteX1" fmla="*/ 12170103 w 12626085"/>
              <a:gd name="connsiteY1" fmla="*/ 927194 h 2445195"/>
              <a:gd name="connsiteX2" fmla="*/ 12626085 w 12626085"/>
              <a:gd name="connsiteY2" fmla="*/ 2434262 h 2445195"/>
              <a:gd name="connsiteX3" fmla="*/ 0 w 12626085"/>
              <a:gd name="connsiteY3" fmla="*/ 2445195 h 2445195"/>
              <a:gd name="connsiteX4" fmla="*/ 93559 w 12626085"/>
              <a:gd name="connsiteY4" fmla="*/ 0 h 2445195"/>
              <a:gd name="connsiteX0" fmla="*/ 93559 w 12626085"/>
              <a:gd name="connsiteY0" fmla="*/ 0 h 2445195"/>
              <a:gd name="connsiteX1" fmla="*/ 12272446 w 12626085"/>
              <a:gd name="connsiteY1" fmla="*/ 422458 h 2445195"/>
              <a:gd name="connsiteX2" fmla="*/ 12626085 w 12626085"/>
              <a:gd name="connsiteY2" fmla="*/ 2434262 h 2445195"/>
              <a:gd name="connsiteX3" fmla="*/ 0 w 12626085"/>
              <a:gd name="connsiteY3" fmla="*/ 2445195 h 2445195"/>
              <a:gd name="connsiteX4" fmla="*/ 93559 w 12626085"/>
              <a:gd name="connsiteY4" fmla="*/ 0 h 2445195"/>
              <a:gd name="connsiteX0" fmla="*/ 93559 w 12272446"/>
              <a:gd name="connsiteY0" fmla="*/ 0 h 2445195"/>
              <a:gd name="connsiteX1" fmla="*/ 12272446 w 12272446"/>
              <a:gd name="connsiteY1" fmla="*/ 422458 h 2445195"/>
              <a:gd name="connsiteX2" fmla="*/ 12219637 w 12272446"/>
              <a:gd name="connsiteY2" fmla="*/ 2428540 h 2445195"/>
              <a:gd name="connsiteX3" fmla="*/ 0 w 12272446"/>
              <a:gd name="connsiteY3" fmla="*/ 2445195 h 2445195"/>
              <a:gd name="connsiteX4" fmla="*/ 93559 w 12272446"/>
              <a:gd name="connsiteY4" fmla="*/ 0 h 2445195"/>
              <a:gd name="connsiteX0" fmla="*/ 93559 w 12272446"/>
              <a:gd name="connsiteY0" fmla="*/ 0 h 2445195"/>
              <a:gd name="connsiteX1" fmla="*/ 12272446 w 12272446"/>
              <a:gd name="connsiteY1" fmla="*/ 422458 h 2445195"/>
              <a:gd name="connsiteX2" fmla="*/ 12211472 w 12272446"/>
              <a:gd name="connsiteY2" fmla="*/ 2419783 h 2445195"/>
              <a:gd name="connsiteX3" fmla="*/ 0 w 12272446"/>
              <a:gd name="connsiteY3" fmla="*/ 2445195 h 2445195"/>
              <a:gd name="connsiteX4" fmla="*/ 93559 w 12272446"/>
              <a:gd name="connsiteY4" fmla="*/ 0 h 244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2446" h="2445195">
                <a:moveTo>
                  <a:pt x="93559" y="0"/>
                </a:moveTo>
                <a:lnTo>
                  <a:pt x="12272446" y="422458"/>
                </a:lnTo>
                <a:lnTo>
                  <a:pt x="12211472" y="2419783"/>
                </a:lnTo>
                <a:lnTo>
                  <a:pt x="0" y="2445195"/>
                </a:lnTo>
                <a:lnTo>
                  <a:pt x="93559" y="0"/>
                </a:lnTo>
                <a:close/>
              </a:path>
            </a:pathLst>
          </a:cu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>
              <a:latin typeface="Sofia Pro Soft Bold" panose="020B0000000000000000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3EFBBD-9196-45AB-81B0-5238927FF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0943"/>
            <a:ext cx="8699090" cy="126836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motovith</a:t>
            </a:r>
            <a:endParaRPr lang="en-US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9ED3769-D353-264F-BF81-8F6C24E3952A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C69B8A3-2F48-AF42-8050-65992867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 spc="150" baseline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E1BA6A-E3A7-3143-9897-0BC807573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639" y="2886387"/>
            <a:ext cx="4369443" cy="308660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554786-AAE5-AE49-8DFD-3F9BAB3B483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609582" y="2886387"/>
            <a:ext cx="4384800" cy="308660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37CC564-2234-AD2B-3600-948494785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67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oncé">
    <p:bg>
      <p:bgPr>
        <a:solidFill>
          <a:srgbClr val="68C9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E3EFBBD-9196-45AB-81B0-5238927FF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390" y="2009440"/>
            <a:ext cx="8709660" cy="299844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8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motovith</a:t>
            </a:r>
            <a:br>
              <a:rPr lang="en-US" dirty="0"/>
            </a:br>
            <a:r>
              <a:rPr lang="en-US" dirty="0"/>
              <a:t>mis </a:t>
            </a:r>
            <a:r>
              <a:rPr lang="en-US" dirty="0" err="1"/>
              <a:t>url</a:t>
            </a:r>
            <a:r>
              <a:rPr lang="en-US" dirty="0"/>
              <a:t> </a:t>
            </a:r>
            <a:r>
              <a:rPr lang="en-US" dirty="0" err="1"/>
              <a:t>amtam</a:t>
            </a:r>
            <a:r>
              <a:rPr lang="en-US" dirty="0"/>
              <a:t> </a:t>
            </a:r>
            <a:r>
              <a:rPr lang="en-US" dirty="0" err="1"/>
              <a:t>ovithi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dolla</a:t>
            </a:r>
            <a:r>
              <a:rPr lang="en-US" dirty="0"/>
              <a:t> mistress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25CD102C-2C6D-6746-A64F-E2F828080D99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6279234-2D0A-4148-A35E-34C49E39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 spc="150" baseline="0">
                <a:solidFill>
                  <a:schemeClr val="bg1"/>
                </a:solidFill>
                <a:latin typeface="Sofia Pro Soft Bold" panose="020B0000000000000000" pitchFamily="34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3513F717-0085-730C-1C75-853EB0091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C3FB871-21A6-A418-3BA1-7F5941D69E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4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emières Na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577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orange e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6CC8C7F-C21C-483A-832B-B62BE4D1F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3391" y="873759"/>
            <a:ext cx="8706226" cy="510352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21DA16-E04A-254F-A02F-71F5A430138D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solidFill>
                  <a:srgbClr val="22A4B3"/>
                </a:solidFill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solidFill>
                <a:srgbClr val="22A4B3"/>
              </a:solidFill>
              <a:latin typeface="Sofia Pro Soft Bold" panose="020B0000000000000000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3068C0C1-6068-CF44-8EE7-4267D8D08249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A96DECDC-8BC3-22C5-CFDE-88971DFD4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0FFCEF5-5387-00AB-EAE6-6281744B70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09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6CC8C7F-C21C-483A-832B-B62BE4D1F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273" y="2635948"/>
            <a:ext cx="8653111" cy="299844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21DA16-E04A-254F-A02F-71F5A430138D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solidFill>
                  <a:srgbClr val="22A4B3"/>
                </a:solidFill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solidFill>
                <a:srgbClr val="22A4B3"/>
              </a:solidFill>
              <a:latin typeface="Sofia Pro Soft Bold" panose="020B0000000000000000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3068C0C1-6068-CF44-8EE7-4267D8D08249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A96DECDC-8BC3-22C5-CFDE-88971DFD4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0DDC963-A19A-FF5A-F786-2F076BC39E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74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blanc">
    <p:bg>
      <p:bgPr>
        <a:solidFill>
          <a:srgbClr val="68C9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 spc="150" baseline="0">
                <a:solidFill>
                  <a:schemeClr val="bg1"/>
                </a:solidFill>
                <a:latin typeface="Sofia Pro Soft Bold" panose="020B0000000000000000" pitchFamily="34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3EFBBD-9196-45AB-81B0-5238927FF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741" y="2009440"/>
            <a:ext cx="9459539" cy="299844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8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Insérer le slogan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FE4ECD42-7E03-5785-4845-E22024DB36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E6BB704-647F-9D49-B999-EB0327E3ED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11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CDA0EF-937D-BF47-91B3-A3630185466E}"/>
              </a:ext>
            </a:extLst>
          </p:cNvPr>
          <p:cNvSpPr/>
          <p:nvPr userDrawn="1"/>
        </p:nvSpPr>
        <p:spPr>
          <a:xfrm>
            <a:off x="9991023" y="0"/>
            <a:ext cx="2200977" cy="6858000"/>
          </a:xfrm>
          <a:prstGeom prst="rect">
            <a:avLst/>
          </a:pr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>
              <a:latin typeface="Sofia Pro Soft Bold" panose="020B0000000000000000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AAE01DE-6429-4D05-97ED-B1455FA7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275" y="853440"/>
            <a:ext cx="8104470" cy="512384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800" b="1" i="0">
                <a:solidFill>
                  <a:schemeClr val="tx1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6303A-8A85-414B-B442-762DCB4E535A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latin typeface="Sofia Pro Soft Bold" panose="020B0000000000000000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0082895-38AB-A64C-903E-E7BB704C3925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6B6884F-13A6-2317-04BD-C76DEF77B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6228611-9341-F658-3F1F-8F1C7521A4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43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 userDrawn="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5B24DB-FB88-3B4C-A897-4CC1878FA2A2}"/>
              </a:ext>
            </a:extLst>
          </p:cNvPr>
          <p:cNvSpPr/>
          <p:nvPr userDrawn="1"/>
        </p:nvSpPr>
        <p:spPr>
          <a:xfrm flipH="1">
            <a:off x="0" y="0"/>
            <a:ext cx="9991023" cy="6858000"/>
          </a:xfrm>
          <a:prstGeom prst="rect">
            <a:avLst/>
          </a:pr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86B4F86-BC28-B443-BFFB-B154C4EEEAEC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solidFill>
                  <a:srgbClr val="22A4B3"/>
                </a:solidFill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solidFill>
                <a:srgbClr val="22A4B3"/>
              </a:solidFill>
              <a:latin typeface="Sofia Pro Soft Bold" panose="020B0000000000000000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E62B70A-6B9B-834B-8DB9-9F9804AFDD55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0BB4174-FA05-4537-9B03-C86E18378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274" y="548641"/>
            <a:ext cx="7998592" cy="125066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61B20D-E795-4F6A-8CB7-40B292BC7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6276" y="2163097"/>
            <a:ext cx="7038860" cy="38141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7C46E420-2C82-948D-640D-5066AAF56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D6311BB-4425-2E0C-1B61-23FD18DC8C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21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56660F6-7452-4C3F-9BEA-99E9A5B00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163097"/>
            <a:ext cx="4009296" cy="381419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3CCBA1D-AFB0-409D-8140-46D8D931802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44329" y="2163097"/>
            <a:ext cx="4009296" cy="381419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D719A0-296B-4814-BC4A-47A56D1D1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548641"/>
            <a:ext cx="8315424" cy="125066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3E0117-646B-1644-990C-330FE7DC95D7}"/>
              </a:ext>
            </a:extLst>
          </p:cNvPr>
          <p:cNvSpPr/>
          <p:nvPr userDrawn="1"/>
        </p:nvSpPr>
        <p:spPr>
          <a:xfrm>
            <a:off x="9991023" y="0"/>
            <a:ext cx="2200977" cy="6858000"/>
          </a:xfrm>
          <a:prstGeom prst="rect">
            <a:avLst/>
          </a:pr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>
              <a:latin typeface="Sofia Pro Soft Bold" panose="020B0000000000000000" pitchFamily="34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9A4B12E-EB26-1849-9ADF-F509CCFA30EC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latin typeface="Sofia Pro Soft Bold" panose="020B0000000000000000" pitchFamily="34" charset="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4DCE6111-E2EA-324E-907A-BB44EA0728BC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AB86388D-931A-535C-D7ED-961DBC067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309F80F-A526-2309-0B3B-064192F1E2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21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56660F6-7452-4C3F-9BEA-99E9A5B00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163097"/>
            <a:ext cx="7066934" cy="381419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2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2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2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2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2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D719A0-296B-4814-BC4A-47A56D1D1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8810"/>
            <a:ext cx="8338851" cy="127049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30818C-5C32-0545-8939-1EC534E8274E}"/>
              </a:ext>
            </a:extLst>
          </p:cNvPr>
          <p:cNvSpPr/>
          <p:nvPr userDrawn="1"/>
        </p:nvSpPr>
        <p:spPr>
          <a:xfrm>
            <a:off x="9991023" y="0"/>
            <a:ext cx="2200977" cy="6858000"/>
          </a:xfrm>
          <a:prstGeom prst="rect">
            <a:avLst/>
          </a:pr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>
              <a:latin typeface="Sofia Pro Soft Bold" panose="020B0000000000000000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070397-C75B-4140-A372-5C5A039AA266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latin typeface="Sofia Pro Soft Bold" panose="020B0000000000000000" pitchFamily="34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35C534E9-1761-5245-8510-1F5DB567B6E7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C85B1773-15E0-C3BE-83DF-BA98A848EB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4D81426-6C33-2099-869A-0B9851EA20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68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3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1" r:id="rId2"/>
    <p:sldLayoutId id="2147483696" r:id="rId3"/>
    <p:sldLayoutId id="2147483702" r:id="rId4"/>
    <p:sldLayoutId id="2147483678" r:id="rId5"/>
    <p:sldLayoutId id="2147483675" r:id="rId6"/>
    <p:sldLayoutId id="2147483673" r:id="rId7"/>
    <p:sldLayoutId id="2147483680" r:id="rId8"/>
    <p:sldLayoutId id="2147483681" r:id="rId9"/>
    <p:sldLayoutId id="2147483694" r:id="rId10"/>
    <p:sldLayoutId id="2147483684" r:id="rId11"/>
    <p:sldLayoutId id="2147483697" r:id="rId12"/>
    <p:sldLayoutId id="2147483677" r:id="rId13"/>
    <p:sldLayoutId id="2147483700" r:id="rId14"/>
    <p:sldLayoutId id="214748367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98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AA642-472C-CC52-4580-710333B8D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5" y="866511"/>
            <a:ext cx="6304403" cy="2885440"/>
          </a:xfrm>
        </p:spPr>
        <p:txBody>
          <a:bodyPr anchor="b" anchorCtr="0"/>
          <a:lstStyle/>
          <a:p>
            <a:pPr>
              <a:spcBef>
                <a:spcPts val="3600"/>
              </a:spcBef>
              <a:spcAft>
                <a:spcPts val="3600"/>
              </a:spcAft>
            </a:pPr>
            <a:r>
              <a:rPr lang="fr-FR" dirty="0">
                <a:solidFill>
                  <a:srgbClr val="22A4B3"/>
                </a:solidFill>
              </a:rPr>
              <a:t>Together, we can </a:t>
            </a:r>
            <a:br>
              <a:rPr lang="fr-FR" dirty="0">
                <a:solidFill>
                  <a:srgbClr val="22A4B3"/>
                </a:solidFill>
              </a:rPr>
            </a:br>
            <a:r>
              <a:rPr lang="fr-FR" dirty="0">
                <a:solidFill>
                  <a:srgbClr val="22A4B3"/>
                </a:solidFill>
              </a:rPr>
              <a:t>level the playing field for all young children.</a:t>
            </a:r>
            <a:endParaRPr lang="fr-FR" sz="4000" dirty="0">
              <a:solidFill>
                <a:srgbClr val="22A4B3"/>
              </a:solidFill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D3DC8B6-44EC-226D-3222-3A8C0C3A3485}"/>
              </a:ext>
            </a:extLst>
          </p:cNvPr>
          <p:cNvSpPr txBox="1">
            <a:spLocks/>
          </p:cNvSpPr>
          <p:nvPr/>
        </p:nvSpPr>
        <p:spPr>
          <a:xfrm>
            <a:off x="866275" y="4056751"/>
            <a:ext cx="6531303" cy="1422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Sofia Pro Soft Bold" panose="020B0000000000000000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3600"/>
              </a:spcBef>
              <a:spcAft>
                <a:spcPts val="3600"/>
              </a:spcAft>
            </a:pPr>
            <a:r>
              <a:rPr lang="fr-FR" sz="3600" dirty="0">
                <a:solidFill>
                  <a:srgbClr val="22A4B3"/>
                </a:solidFill>
              </a:rPr>
              <a:t>Let’s help them achieve </a:t>
            </a:r>
            <a:br>
              <a:rPr lang="fr-FR" sz="3600" dirty="0">
                <a:solidFill>
                  <a:srgbClr val="22A4B3"/>
                </a:solidFill>
              </a:rPr>
            </a:br>
            <a:r>
              <a:rPr lang="fr-FR" sz="3600" dirty="0">
                <a:solidFill>
                  <a:srgbClr val="22A4B3"/>
                </a:solidFill>
              </a:rPr>
              <a:t>their full potential.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167023-FC33-9D9E-2E42-8C5A60396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2592">
            <a:off x="7485840" y="1053366"/>
            <a:ext cx="2656771" cy="568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6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A254916-B6A3-88D5-D2E2-6ED00947C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87" y="1588911"/>
            <a:ext cx="5232479" cy="36801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9B6DDBA-4D43-4248-BCA5-CF72A1911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5" y="2019300"/>
            <a:ext cx="5229725" cy="2819400"/>
          </a:xfrm>
        </p:spPr>
        <p:txBody>
          <a:bodyPr anchor="t"/>
          <a:lstStyle/>
          <a:p>
            <a:r>
              <a:rPr lang="fr-CA" b="1" dirty="0"/>
              <a:t>Les tout-petits </a:t>
            </a:r>
            <a:br>
              <a:rPr lang="fr-CA" b="1" dirty="0"/>
            </a:br>
            <a:r>
              <a:rPr lang="fr-CA" b="1" dirty="0"/>
              <a:t>du Québec sont l’avenir de notre société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5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E7B25B-DBA8-814E-A827-23D9B21805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sz="1800"/>
              <a:t>Informer sur l’état de bien-être </a:t>
            </a:r>
            <a:br>
              <a:rPr lang="fr-CA" sz="1800"/>
            </a:br>
            <a:r>
              <a:rPr lang="fr-CA" sz="1800"/>
              <a:t>des tout-petits.</a:t>
            </a:r>
          </a:p>
          <a:p>
            <a:r>
              <a:rPr lang="fr-CA" sz="1800"/>
              <a:t>Sensibiliser les acteurs et actrices </a:t>
            </a:r>
            <a:br>
              <a:rPr lang="fr-CA" sz="1800"/>
            </a:br>
            <a:r>
              <a:rPr lang="fr-CA" sz="1800"/>
              <a:t>de tous les secteurs de la société </a:t>
            </a:r>
            <a:br>
              <a:rPr lang="fr-CA" sz="1800"/>
            </a:br>
            <a:r>
              <a:rPr lang="fr-CA" sz="1800"/>
              <a:t>aux bienfaits et aux retombées de mesures et d’actions collectives en petite enfance et en périnatalité.</a:t>
            </a:r>
          </a:p>
          <a:p>
            <a:r>
              <a:rPr lang="fr-CA" sz="1800"/>
              <a:t>Mobiliser les acteurs et actrices </a:t>
            </a:r>
            <a:br>
              <a:rPr lang="fr-CA" sz="1800"/>
            </a:br>
            <a:r>
              <a:rPr lang="fr-CA" sz="1800"/>
              <a:t>de tous les secteurs de la société autour de l’importance d’agir tôt.</a:t>
            </a:r>
          </a:p>
          <a:p>
            <a:endParaRPr lang="fr-CA" sz="180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F62F0F-1D9F-6740-9DD9-38A1D479594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fr-CA" sz="1800"/>
              <a:t>Mettre en valeur les bons coups </a:t>
            </a:r>
            <a:br>
              <a:rPr lang="fr-CA" sz="1800"/>
            </a:br>
            <a:r>
              <a:rPr lang="fr-CA" sz="1800"/>
              <a:t>des acteurs et actrices de tous les secteurs de la société en matière </a:t>
            </a:r>
            <a:br>
              <a:rPr lang="fr-CA" sz="1800"/>
            </a:br>
            <a:r>
              <a:rPr lang="fr-CA" sz="1800"/>
              <a:t>de petite enfance et de périnatalité.</a:t>
            </a:r>
          </a:p>
          <a:p>
            <a:r>
              <a:rPr lang="fr-CA" sz="1800"/>
              <a:t>Briser les silos pour mieux joindre </a:t>
            </a:r>
            <a:br>
              <a:rPr lang="fr-CA" sz="1800"/>
            </a:br>
            <a:r>
              <a:rPr lang="fr-CA" sz="1800"/>
              <a:t>les familles isolées, du début de </a:t>
            </a:r>
            <a:br>
              <a:rPr lang="fr-CA" sz="1800"/>
            </a:br>
            <a:r>
              <a:rPr lang="fr-CA" sz="1800"/>
              <a:t>la grossesse à l’âge de 5 ans.</a:t>
            </a:r>
          </a:p>
          <a:p>
            <a:r>
              <a:rPr lang="fr-CA" sz="1800"/>
              <a:t>Mettre en place des conditions assurant le succès de la mise en œuvre de programmes ou de politiques publiques favorables </a:t>
            </a:r>
            <a:br>
              <a:rPr lang="fr-CA" sz="1800"/>
            </a:br>
            <a:r>
              <a:rPr lang="fr-CA" sz="1800"/>
              <a:t>au développement des tout-petits </a:t>
            </a:r>
            <a:br>
              <a:rPr lang="fr-CA" sz="1800"/>
            </a:br>
            <a:r>
              <a:rPr lang="fr-CA" sz="1800"/>
              <a:t>et de leur famille.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B3D0EB-02F8-7240-B5FF-AF455916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Pourquoi une Grande semaine </a:t>
            </a:r>
            <a:br>
              <a:rPr lang="fr-CA" b="1" dirty="0"/>
            </a:br>
            <a:r>
              <a:rPr lang="fr-CA" b="1" dirty="0"/>
              <a:t>des tout-petits?</a:t>
            </a:r>
          </a:p>
        </p:txBody>
      </p:sp>
    </p:spTree>
    <p:extLst>
      <p:ext uri="{BB962C8B-B14F-4D97-AF65-F5344CB8AC3E}">
        <p14:creationId xmlns:p14="http://schemas.microsoft.com/office/powerpoint/2010/main" val="245880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2C67D5-F00C-4065-9AB9-78328F133BE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 b="1" dirty="0">
                <a:solidFill>
                  <a:schemeClr val="tx1"/>
                </a:solidFill>
              </a:rPr>
              <a:t>Genèse de la Grande semaine</a:t>
            </a:r>
            <a:br>
              <a:rPr lang="fr-CA" b="1" dirty="0">
                <a:solidFill>
                  <a:schemeClr val="tx1"/>
                </a:solidFill>
              </a:rPr>
            </a:br>
            <a:r>
              <a:rPr lang="fr-CA" b="1" dirty="0">
                <a:solidFill>
                  <a:schemeClr val="tx1"/>
                </a:solidFill>
              </a:rPr>
              <a:t>des tout-petits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20568-E010-441C-A94A-83B9BFE2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7122" y="2163097"/>
            <a:ext cx="6937743" cy="381419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>
                <a:solidFill>
                  <a:schemeClr val="tx1"/>
                </a:solidFill>
              </a:rPr>
              <a:t>À partir de 2009, Avenir d’enfants a contribué à la mobilisation d’un grand nombre d’actrices et d’acteurs locaux et régionaux à travers le Québec autour des enjeux liés à la petite enfance et à la périnatalité. Le forum Tous pour eux, en novembre 2015, a grandement témoigné de cette force mobilisatrice.</a:t>
            </a:r>
          </a:p>
          <a:p>
            <a:pPr marL="0" indent="0">
              <a:lnSpc>
                <a:spcPct val="100000"/>
              </a:lnSpc>
              <a:buNone/>
            </a:pPr>
            <a:endParaRPr lang="fr-CA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CA" dirty="0">
                <a:solidFill>
                  <a:schemeClr val="tx1"/>
                </a:solidFill>
              </a:rPr>
              <a:t>C’est précisément lors de ce forum que l’idée de tenir </a:t>
            </a:r>
            <a:br>
              <a:rPr lang="fr-CA" dirty="0">
                <a:solidFill>
                  <a:schemeClr val="tx1"/>
                </a:solidFill>
              </a:rPr>
            </a:br>
            <a:r>
              <a:rPr lang="fr-CA" dirty="0">
                <a:solidFill>
                  <a:schemeClr val="tx1"/>
                </a:solidFill>
              </a:rPr>
              <a:t>une Grande semaine des tout-petits a émergé.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D6FBACA-0AF4-284E-8943-4BEF4BA5022E}"/>
              </a:ext>
            </a:extLst>
          </p:cNvPr>
          <p:cNvSpPr/>
          <p:nvPr/>
        </p:nvSpPr>
        <p:spPr>
          <a:xfrm>
            <a:off x="866274" y="2084438"/>
            <a:ext cx="816077" cy="8160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schemeClr val="tx1"/>
                </a:solidFill>
                <a:latin typeface="Sofia Pro Soft Bold" panose="020B0000000000000000" pitchFamily="34" charset="0"/>
              </a:rPr>
              <a:t>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9801FEA-931A-8E44-B02D-39B2A43F9F54}"/>
              </a:ext>
            </a:extLst>
          </p:cNvPr>
          <p:cNvSpPr/>
          <p:nvPr/>
        </p:nvSpPr>
        <p:spPr>
          <a:xfrm>
            <a:off x="866274" y="4566352"/>
            <a:ext cx="816077" cy="8160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schemeClr val="tx1"/>
                </a:solidFill>
                <a:latin typeface="Sofia Pro Soft Bold" panose="020B00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3880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2C67D5-F00C-4065-9AB9-78328F133BE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 b="1" dirty="0">
                <a:solidFill>
                  <a:schemeClr val="tx1"/>
                </a:solidFill>
              </a:rPr>
              <a:t>Genèse de la Grande semaine</a:t>
            </a:r>
            <a:br>
              <a:rPr lang="fr-CA" b="1" dirty="0">
                <a:solidFill>
                  <a:schemeClr val="tx1"/>
                </a:solidFill>
              </a:rPr>
            </a:br>
            <a:r>
              <a:rPr lang="fr-CA" b="1" dirty="0">
                <a:solidFill>
                  <a:schemeClr val="tx1"/>
                </a:solidFill>
              </a:rPr>
              <a:t>des tout-petits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20568-E010-441C-A94A-83B9BFE2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7123" y="2163097"/>
            <a:ext cx="6937743" cy="381419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>
                <a:solidFill>
                  <a:schemeClr val="tx1"/>
                </a:solidFill>
              </a:rPr>
              <a:t>Un mouvement collectif a ainsi vu le jour, réunissant des organismes et des personnes déjà mobilisés, dans un contexte où les mesures consacrées à la petite enfance </a:t>
            </a:r>
            <a:br>
              <a:rPr lang="fr-CA" dirty="0">
                <a:solidFill>
                  <a:schemeClr val="tx1"/>
                </a:solidFill>
              </a:rPr>
            </a:br>
            <a:r>
              <a:rPr lang="fr-CA" dirty="0">
                <a:solidFill>
                  <a:schemeClr val="tx1"/>
                </a:solidFill>
              </a:rPr>
              <a:t>et à la périnatalité sont au cœur de choix collectifs incontournables.</a:t>
            </a:r>
          </a:p>
          <a:p>
            <a:pPr marL="0" indent="0">
              <a:lnSpc>
                <a:spcPct val="100000"/>
              </a:lnSpc>
              <a:buNone/>
            </a:pPr>
            <a:endParaRPr lang="fr-CA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CA" dirty="0">
                <a:solidFill>
                  <a:schemeClr val="tx1"/>
                </a:solidFill>
              </a:rPr>
              <a:t>La volonté de ces partenaires nationaux est donc de faire </a:t>
            </a:r>
            <a:br>
              <a:rPr lang="fr-CA" dirty="0">
                <a:solidFill>
                  <a:schemeClr val="tx1"/>
                </a:solidFill>
              </a:rPr>
            </a:br>
            <a:r>
              <a:rPr lang="fr-CA" dirty="0">
                <a:solidFill>
                  <a:schemeClr val="tx1"/>
                </a:solidFill>
              </a:rPr>
              <a:t>de la Grande semaine des tout-petits une occasion de sensibilisation, de dialogue et de mobilisation sociétale </a:t>
            </a:r>
            <a:br>
              <a:rPr lang="fr-CA" dirty="0">
                <a:solidFill>
                  <a:schemeClr val="tx1"/>
                </a:solidFill>
              </a:rPr>
            </a:br>
            <a:r>
              <a:rPr lang="fr-CA" dirty="0">
                <a:solidFill>
                  <a:schemeClr val="tx1"/>
                </a:solidFill>
              </a:rPr>
              <a:t>en faveur de la petite enfance et de la périnatalité.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76CAEF8-8805-D14A-9A32-625ABA2D7EA9}"/>
              </a:ext>
            </a:extLst>
          </p:cNvPr>
          <p:cNvSpPr/>
          <p:nvPr/>
        </p:nvSpPr>
        <p:spPr>
          <a:xfrm>
            <a:off x="866274" y="4284622"/>
            <a:ext cx="816077" cy="8160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schemeClr val="tx1"/>
                </a:solidFill>
                <a:latin typeface="Sofia Pro Soft Bold" panose="020B0000000000000000" pitchFamily="34" charset="0"/>
              </a:rPr>
              <a:t>4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7CC02F7-243B-354F-82DC-873F2166A010}"/>
              </a:ext>
            </a:extLst>
          </p:cNvPr>
          <p:cNvSpPr/>
          <p:nvPr/>
        </p:nvSpPr>
        <p:spPr>
          <a:xfrm>
            <a:off x="866274" y="2085226"/>
            <a:ext cx="816077" cy="8160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Sofia Pro Soft Bold" panose="020B00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290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0FB9277-6EAC-124A-9C12-A1E8BC0E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22955"/>
            <a:ext cx="6522721" cy="1785769"/>
          </a:xfrm>
        </p:spPr>
        <p:txBody>
          <a:bodyPr/>
          <a:lstStyle/>
          <a:p>
            <a:r>
              <a:rPr lang="fr-CA" dirty="0"/>
              <a:t>Thématique 2024 :</a:t>
            </a:r>
            <a:br>
              <a:rPr lang="fr-CA" dirty="0"/>
            </a:br>
            <a:r>
              <a:rPr lang="fr-CA" dirty="0"/>
              <a:t>Les disparités territoriales et sociales vécues par les tout-petits et leur famille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A205D6F-599A-C34B-B356-373587FD5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3" y="3796748"/>
            <a:ext cx="6129525" cy="2180540"/>
          </a:xfrm>
        </p:spPr>
        <p:txBody>
          <a:bodyPr/>
          <a:lstStyle/>
          <a:p>
            <a:pPr marL="0" indent="0">
              <a:buNone/>
            </a:pPr>
            <a:r>
              <a:rPr lang="fr-CA" sz="2800" dirty="0"/>
              <a:t>Tous les enfants devraient avoir les mêmes opportunités de s’épanouir pleinement, sans égard aux milieux où ils naissent et grandissent.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532F895-AB93-77B6-8630-4A79F1EDC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02" y="1622955"/>
            <a:ext cx="3028704" cy="40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8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639AF0-E903-E34A-A2AA-54A7D669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/>
              <a:t>Les tout-petits du Québec </a:t>
            </a:r>
            <a:br>
              <a:rPr lang="fr-CA" b="1"/>
            </a:br>
            <a:r>
              <a:rPr lang="fr-CA" b="1"/>
              <a:t>sont l’avenir de notre société, ils sont aussi notre présent.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2CA1F-629C-2448-870B-A5CAD005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470A-AB53-407E-99A6-488827EEF8A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2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07095-A8E0-9746-8402-5E5DDB7B2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Thanks to our partners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92D930-AE35-B74C-83D2-BCD2C6BB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470A-AB53-407E-99A6-488827EEF8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1C1B08C-E62D-5E42-82EA-1F82992500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Partenaire 1</a:t>
            </a:r>
          </a:p>
          <a:p>
            <a:r>
              <a:rPr lang="fr-FR" dirty="0"/>
              <a:t>Partenaire 2</a:t>
            </a:r>
          </a:p>
          <a:p>
            <a:r>
              <a:rPr lang="fr-FR" dirty="0"/>
              <a:t>Partenaire 3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E4671F7-13E7-8842-86F1-B8112365A25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fr-FR"/>
              <a:t>Partenaire 4</a:t>
            </a:r>
          </a:p>
          <a:p>
            <a:r>
              <a:rPr lang="fr-FR"/>
              <a:t>Partenaire 5</a:t>
            </a:r>
          </a:p>
          <a:p>
            <a:r>
              <a:rPr lang="fr-FR"/>
              <a:t>Partenaire 6</a:t>
            </a:r>
          </a:p>
        </p:txBody>
      </p:sp>
    </p:spTree>
    <p:extLst>
      <p:ext uri="{BB962C8B-B14F-4D97-AF65-F5344CB8AC3E}">
        <p14:creationId xmlns:p14="http://schemas.microsoft.com/office/powerpoint/2010/main" val="170969488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GSTP 2023">
      <a:dk1>
        <a:srgbClr val="000000"/>
      </a:dk1>
      <a:lt1>
        <a:srgbClr val="FFFFFF"/>
      </a:lt1>
      <a:dk2>
        <a:srgbClr val="262626"/>
      </a:dk2>
      <a:lt2>
        <a:srgbClr val="FCFCFA"/>
      </a:lt2>
      <a:accent1>
        <a:srgbClr val="FF6E63"/>
      </a:accent1>
      <a:accent2>
        <a:srgbClr val="57C3BA"/>
      </a:accent2>
      <a:accent3>
        <a:srgbClr val="0164A7"/>
      </a:accent3>
      <a:accent4>
        <a:srgbClr val="915D50"/>
      </a:accent4>
      <a:accent5>
        <a:srgbClr val="ECDDD8"/>
      </a:accent5>
      <a:accent6>
        <a:srgbClr val="30A2C3"/>
      </a:accent6>
      <a:hlink>
        <a:srgbClr val="0563C1"/>
      </a:hlink>
      <a:folHlink>
        <a:srgbClr val="954F72"/>
      </a:folHlink>
    </a:clrScheme>
    <a:fontScheme name="GSTP">
      <a:majorFont>
        <a:latin typeface="Core Sans G 65 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/>
      <a:lstStyle>
        <a:defPPr marL="285750" indent="-285750">
          <a:spcAft>
            <a:spcPts val="1200"/>
          </a:spcAft>
          <a:buFont typeface="Arial" panose="020B0604020202020204" pitchFamily="34" charset="0"/>
          <a:buChar char="•"/>
          <a:defRPr sz="2000" b="0" dirty="0" smtClean="0">
            <a:solidFill>
              <a:schemeClr val="tx1">
                <a:lumMod val="85000"/>
                <a:lumOff val="15000"/>
              </a:schemeClr>
            </a:solidFill>
            <a:latin typeface="Raleway" panose="020B00030301010600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5FA70389E16748B351FDD4E0EFBFE0" ma:contentTypeVersion="20" ma:contentTypeDescription="Create a new document." ma:contentTypeScope="" ma:versionID="e728f3893e09f7a5fcb2ab2659358e67">
  <xsd:schema xmlns:xsd="http://www.w3.org/2001/XMLSchema" xmlns:xs="http://www.w3.org/2001/XMLSchema" xmlns:p="http://schemas.microsoft.com/office/2006/metadata/properties" xmlns:ns1="http://schemas.microsoft.com/sharepoint/v3" xmlns:ns2="dd2acbe3-f2c9-4c03-8c45-ade20ed42722" xmlns:ns3="f3be87be-2ac9-4029-b988-b3814ec91cd8" targetNamespace="http://schemas.microsoft.com/office/2006/metadata/properties" ma:root="true" ma:fieldsID="1433ed9fccfdf5f8fdb0f961b7f79dbc" ns1:_="" ns2:_="" ns3:_="">
    <xsd:import namespace="http://schemas.microsoft.com/sharepoint/v3"/>
    <xsd:import namespace="dd2acbe3-f2c9-4c03-8c45-ade20ed42722"/>
    <xsd:import namespace="f3be87be-2ac9-4029-b988-b3814ec91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acbe3-f2c9-4c03-8c45-ade20ed427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b20bcda-1cc1-4f4a-8fb7-1a6338c104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e87be-2ac9-4029-b988-b3814ec91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5a79cb-08d6-43cd-a103-09cebabddf1f}" ma:internalName="TaxCatchAll" ma:showField="CatchAllData" ma:web="f3be87be-2ac9-4029-b988-b3814ec91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2acbe3-f2c9-4c03-8c45-ade20ed42722">
      <Terms xmlns="http://schemas.microsoft.com/office/infopath/2007/PartnerControls"/>
    </lcf76f155ced4ddcb4097134ff3c332f>
    <_ip_UnifiedCompliancePolicyUIAction xmlns="http://schemas.microsoft.com/sharepoint/v3" xsi:nil="true"/>
    <TaxCatchAll xmlns="f3be87be-2ac9-4029-b988-b3814ec91cd8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C332BBF-552B-463B-B148-FF89BA4C711C}"/>
</file>

<file path=customXml/itemProps2.xml><?xml version="1.0" encoding="utf-8"?>
<ds:datastoreItem xmlns:ds="http://schemas.openxmlformats.org/officeDocument/2006/customXml" ds:itemID="{244ECF89-A057-4ABF-A52C-02F719E76D64}"/>
</file>

<file path=customXml/itemProps3.xml><?xml version="1.0" encoding="utf-8"?>
<ds:datastoreItem xmlns:ds="http://schemas.openxmlformats.org/officeDocument/2006/customXml" ds:itemID="{4BBE8B2E-81AE-4A5D-B426-92E3C50B7A7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</TotalTime>
  <Words>432</Words>
  <Application>Microsoft Macintosh PowerPoint</Application>
  <PresentationFormat>Grand écran</PresentationFormat>
  <Paragraphs>34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Sofia Pro Soft Regular</vt:lpstr>
      <vt:lpstr>Sofia Pro Soft Bold</vt:lpstr>
      <vt:lpstr>Calibri</vt:lpstr>
      <vt:lpstr>1_Custom Design</vt:lpstr>
      <vt:lpstr>Présentation PowerPoint</vt:lpstr>
      <vt:lpstr>Together, we can  level the playing field for all young children.</vt:lpstr>
      <vt:lpstr>Les tout-petits  du Québec sont l’avenir de notre société</vt:lpstr>
      <vt:lpstr>Pourquoi une Grande semaine  des tout-petits?</vt:lpstr>
      <vt:lpstr>Genèse de la Grande semaine des tout-petits</vt:lpstr>
      <vt:lpstr>Genèse de la Grande semaine des tout-petits</vt:lpstr>
      <vt:lpstr>Thématique 2024 : Les disparités territoriales et sociales vécues par les tout-petits et leur famille</vt:lpstr>
      <vt:lpstr>Les tout-petits du Québec  sont l’avenir de notre société, ils sont aussi notre présent.</vt:lpstr>
      <vt:lpstr>Thanks to our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Naud</dc:creator>
  <cp:lastModifiedBy>Annie St-Amant</cp:lastModifiedBy>
  <cp:revision>152</cp:revision>
  <dcterms:created xsi:type="dcterms:W3CDTF">2016-10-12T14:10:52Z</dcterms:created>
  <dcterms:modified xsi:type="dcterms:W3CDTF">2024-08-09T17:35:59Z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0x010100995FA70389E16748B351FDD4E0EFBFE0</vt:lpwstr>
  </property>
</Properties>
</file>