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4" r:id="rId4"/>
  </p:sldMasterIdLst>
  <p:notesMasterIdLst>
    <p:notesMasterId r:id="rId14"/>
  </p:notesMasterIdLst>
  <p:handoutMasterIdLst>
    <p:handoutMasterId r:id="rId15"/>
  </p:handoutMasterIdLst>
  <p:sldIdLst>
    <p:sldId id="278" r:id="rId5"/>
    <p:sldId id="293" r:id="rId6"/>
    <p:sldId id="280" r:id="rId7"/>
    <p:sldId id="279" r:id="rId8"/>
    <p:sldId id="267" r:id="rId9"/>
    <p:sldId id="289" r:id="rId10"/>
    <p:sldId id="291" r:id="rId11"/>
    <p:sldId id="285" r:id="rId12"/>
    <p:sldId id="286" r:id="rId13"/>
  </p:sldIdLst>
  <p:sldSz cx="12192000" cy="6858000"/>
  <p:notesSz cx="6858000" cy="9144000"/>
  <p:embeddedFontLst>
    <p:embeddedFont>
      <p:font typeface="Sofia Pro Soft Bold" panose="020B0604020202020204" charset="0"/>
      <p:bold r:id="rId16"/>
    </p:embeddedFont>
    <p:embeddedFont>
      <p:font typeface="Sofia Pro Soft Regular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C9D0"/>
    <a:srgbClr val="22A4B3"/>
    <a:srgbClr val="FF6E63"/>
    <a:srgbClr val="F16A76"/>
    <a:srgbClr val="262626"/>
    <a:srgbClr val="FC7364"/>
    <a:srgbClr val="91C972"/>
    <a:srgbClr val="9FD18B"/>
    <a:srgbClr val="1CA993"/>
    <a:srgbClr val="221A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94660"/>
  </p:normalViewPr>
  <p:slideViewPr>
    <p:cSldViewPr snapToGrid="0">
      <p:cViewPr varScale="1">
        <p:scale>
          <a:sx n="72" d="100"/>
          <a:sy n="72" d="100"/>
        </p:scale>
        <p:origin x="1238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B50374-5D09-4B87-BC07-2A369981021C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3CE3E-11E4-4AE1-A092-F4F6F8E32B4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0033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D3358B-5C0C-4261-BE8F-5673D4107271}" type="datetimeFigureOut">
              <a:rPr lang="en-US" smtClean="0"/>
              <a:t>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D2A455-B886-4B8E-B822-3209EF3C5876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213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108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56660F6-7452-4C3F-9BEA-99E9A5B00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163097"/>
            <a:ext cx="4009296" cy="381419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3CCBA1D-AFB0-409D-8140-46D8D931802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44329" y="2163097"/>
            <a:ext cx="4009296" cy="381419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D719A0-296B-4814-BC4A-47A56D1D1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48640"/>
            <a:ext cx="8315425" cy="125066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C232477-E300-014E-8ABF-45DFE8B079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9A4B12E-EB26-1849-9ADF-F509CCFA30EC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solidFill>
                  <a:srgbClr val="22A4B3"/>
                </a:solidFill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solidFill>
                <a:srgbClr val="22A4B3"/>
              </a:solidFill>
              <a:latin typeface="Sofia Pro Soft Bold" panose="020B0000000000000000" pitchFamily="34" charset="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4DCE6111-E2EA-324E-907A-BB44EA0728BC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E85797FE-7428-D1B3-52B1-ECEEDB1D68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527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E88D267-33EB-4651-86DC-AA035BA731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48640"/>
            <a:ext cx="8681185" cy="178576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4000"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DB72192-47B5-462A-B060-212585E239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2" y="2678653"/>
            <a:ext cx="8681182" cy="329863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4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482B58C-69B9-944F-AA6D-1701477F4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C34CC19-8830-1A4C-9B4B-9114A0769265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solidFill>
                  <a:srgbClr val="22A4B3"/>
                </a:solidFill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solidFill>
                <a:srgbClr val="22A4B3"/>
              </a:solidFill>
              <a:latin typeface="Sofia Pro Soft Bold" panose="020B00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B2A2D8-EDFA-C74A-BF82-D5E275A47C3F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9C0520F4-C199-F138-7082-0C6DEA21113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83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6">
    <p:bg>
      <p:bgPr>
        <a:solidFill>
          <a:srgbClr val="68C9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E3EFBBD-9196-45AB-81B0-5238927FF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274" y="548640"/>
            <a:ext cx="9128108" cy="125066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motovith</a:t>
            </a:r>
            <a:r>
              <a:rPr lang="en-US" dirty="0"/>
              <a:t> :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DAA3D5CB-9683-4397-8E3A-BF6C6A8A3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639" y="2163097"/>
            <a:ext cx="4369443" cy="38098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20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0332C0F2-7BEA-468D-B5AD-EBE4C4B8421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609582" y="2163097"/>
            <a:ext cx="4384800" cy="380989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20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ysClr val="windowText" lastClr="000000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920EE49B-26DD-074F-B5D8-F5966EC06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7E16A59-96C6-3745-A110-5AFB15E1C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 spc="150" baseline="0">
                <a:solidFill>
                  <a:schemeClr val="bg1"/>
                </a:solidFill>
                <a:latin typeface="Sofia Pro Soft Bold" panose="020B0000000000000000" pitchFamily="34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429E0A8-18F8-204B-8547-0E61B8FF2B43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45BA7B66-5674-ACC7-FFB8-8D05354A86E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83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ert pâ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44968A5-3EF5-3774-2EAE-3E9B4A71259F}"/>
              </a:ext>
            </a:extLst>
          </p:cNvPr>
          <p:cNvSpPr/>
          <p:nvPr userDrawn="1"/>
        </p:nvSpPr>
        <p:spPr>
          <a:xfrm rot="21480000">
            <a:off x="-52636" y="-214046"/>
            <a:ext cx="12272446" cy="2445195"/>
          </a:xfrm>
          <a:custGeom>
            <a:avLst/>
            <a:gdLst>
              <a:gd name="connsiteX0" fmla="*/ 0 w 12939162"/>
              <a:gd name="connsiteY0" fmla="*/ 0 h 2677202"/>
              <a:gd name="connsiteX1" fmla="*/ 12939162 w 12939162"/>
              <a:gd name="connsiteY1" fmla="*/ 0 h 2677202"/>
              <a:gd name="connsiteX2" fmla="*/ 12939162 w 12939162"/>
              <a:gd name="connsiteY2" fmla="*/ 2677202 h 2677202"/>
              <a:gd name="connsiteX3" fmla="*/ 0 w 12939162"/>
              <a:gd name="connsiteY3" fmla="*/ 2677202 h 2677202"/>
              <a:gd name="connsiteX4" fmla="*/ 0 w 12939162"/>
              <a:gd name="connsiteY4" fmla="*/ 0 h 2677202"/>
              <a:gd name="connsiteX0" fmla="*/ 0 w 12939162"/>
              <a:gd name="connsiteY0" fmla="*/ 0 h 2688135"/>
              <a:gd name="connsiteX1" fmla="*/ 12939162 w 12939162"/>
              <a:gd name="connsiteY1" fmla="*/ 0 h 2688135"/>
              <a:gd name="connsiteX2" fmla="*/ 12939162 w 12939162"/>
              <a:gd name="connsiteY2" fmla="*/ 2677202 h 2688135"/>
              <a:gd name="connsiteX3" fmla="*/ 313077 w 12939162"/>
              <a:gd name="connsiteY3" fmla="*/ 2688135 h 2688135"/>
              <a:gd name="connsiteX4" fmla="*/ 0 w 12939162"/>
              <a:gd name="connsiteY4" fmla="*/ 0 h 2688135"/>
              <a:gd name="connsiteX0" fmla="*/ 468417 w 12626085"/>
              <a:gd name="connsiteY0" fmla="*/ 425467 h 2688135"/>
              <a:gd name="connsiteX1" fmla="*/ 12626085 w 12626085"/>
              <a:gd name="connsiteY1" fmla="*/ 0 h 2688135"/>
              <a:gd name="connsiteX2" fmla="*/ 12626085 w 12626085"/>
              <a:gd name="connsiteY2" fmla="*/ 2677202 h 2688135"/>
              <a:gd name="connsiteX3" fmla="*/ 0 w 12626085"/>
              <a:gd name="connsiteY3" fmla="*/ 2688135 h 2688135"/>
              <a:gd name="connsiteX4" fmla="*/ 468417 w 12626085"/>
              <a:gd name="connsiteY4" fmla="*/ 425467 h 2688135"/>
              <a:gd name="connsiteX0" fmla="*/ 93559 w 12626085"/>
              <a:gd name="connsiteY0" fmla="*/ 242940 h 2688135"/>
              <a:gd name="connsiteX1" fmla="*/ 12626085 w 12626085"/>
              <a:gd name="connsiteY1" fmla="*/ 0 h 2688135"/>
              <a:gd name="connsiteX2" fmla="*/ 12626085 w 12626085"/>
              <a:gd name="connsiteY2" fmla="*/ 2677202 h 2688135"/>
              <a:gd name="connsiteX3" fmla="*/ 0 w 12626085"/>
              <a:gd name="connsiteY3" fmla="*/ 2688135 h 2688135"/>
              <a:gd name="connsiteX4" fmla="*/ 93559 w 12626085"/>
              <a:gd name="connsiteY4" fmla="*/ 242940 h 2688135"/>
              <a:gd name="connsiteX0" fmla="*/ 93559 w 12626085"/>
              <a:gd name="connsiteY0" fmla="*/ 0 h 2445195"/>
              <a:gd name="connsiteX1" fmla="*/ 12170103 w 12626085"/>
              <a:gd name="connsiteY1" fmla="*/ 927194 h 2445195"/>
              <a:gd name="connsiteX2" fmla="*/ 12626085 w 12626085"/>
              <a:gd name="connsiteY2" fmla="*/ 2434262 h 2445195"/>
              <a:gd name="connsiteX3" fmla="*/ 0 w 12626085"/>
              <a:gd name="connsiteY3" fmla="*/ 2445195 h 2445195"/>
              <a:gd name="connsiteX4" fmla="*/ 93559 w 12626085"/>
              <a:gd name="connsiteY4" fmla="*/ 0 h 2445195"/>
              <a:gd name="connsiteX0" fmla="*/ 93559 w 12626085"/>
              <a:gd name="connsiteY0" fmla="*/ 0 h 2445195"/>
              <a:gd name="connsiteX1" fmla="*/ 12272446 w 12626085"/>
              <a:gd name="connsiteY1" fmla="*/ 422458 h 2445195"/>
              <a:gd name="connsiteX2" fmla="*/ 12626085 w 12626085"/>
              <a:gd name="connsiteY2" fmla="*/ 2434262 h 2445195"/>
              <a:gd name="connsiteX3" fmla="*/ 0 w 12626085"/>
              <a:gd name="connsiteY3" fmla="*/ 2445195 h 2445195"/>
              <a:gd name="connsiteX4" fmla="*/ 93559 w 12626085"/>
              <a:gd name="connsiteY4" fmla="*/ 0 h 2445195"/>
              <a:gd name="connsiteX0" fmla="*/ 93559 w 12272446"/>
              <a:gd name="connsiteY0" fmla="*/ 0 h 2445195"/>
              <a:gd name="connsiteX1" fmla="*/ 12272446 w 12272446"/>
              <a:gd name="connsiteY1" fmla="*/ 422458 h 2445195"/>
              <a:gd name="connsiteX2" fmla="*/ 12219637 w 12272446"/>
              <a:gd name="connsiteY2" fmla="*/ 2428540 h 2445195"/>
              <a:gd name="connsiteX3" fmla="*/ 0 w 12272446"/>
              <a:gd name="connsiteY3" fmla="*/ 2445195 h 2445195"/>
              <a:gd name="connsiteX4" fmla="*/ 93559 w 12272446"/>
              <a:gd name="connsiteY4" fmla="*/ 0 h 2445195"/>
              <a:gd name="connsiteX0" fmla="*/ 93559 w 12272446"/>
              <a:gd name="connsiteY0" fmla="*/ 0 h 2445195"/>
              <a:gd name="connsiteX1" fmla="*/ 12272446 w 12272446"/>
              <a:gd name="connsiteY1" fmla="*/ 422458 h 2445195"/>
              <a:gd name="connsiteX2" fmla="*/ 12211472 w 12272446"/>
              <a:gd name="connsiteY2" fmla="*/ 2419783 h 2445195"/>
              <a:gd name="connsiteX3" fmla="*/ 0 w 12272446"/>
              <a:gd name="connsiteY3" fmla="*/ 2445195 h 2445195"/>
              <a:gd name="connsiteX4" fmla="*/ 93559 w 12272446"/>
              <a:gd name="connsiteY4" fmla="*/ 0 h 244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2446" h="2445195">
                <a:moveTo>
                  <a:pt x="93559" y="0"/>
                </a:moveTo>
                <a:lnTo>
                  <a:pt x="12272446" y="422458"/>
                </a:lnTo>
                <a:lnTo>
                  <a:pt x="12211472" y="2419783"/>
                </a:lnTo>
                <a:lnTo>
                  <a:pt x="0" y="2445195"/>
                </a:lnTo>
                <a:lnTo>
                  <a:pt x="93559" y="0"/>
                </a:lnTo>
                <a:close/>
              </a:path>
            </a:pathLst>
          </a:cu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>
              <a:latin typeface="Sofia Pro Soft Bold" panose="020B0000000000000000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3EFBBD-9196-45AB-81B0-5238927FF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0943"/>
            <a:ext cx="8699090" cy="126836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motovith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618811-35B3-CA41-BD68-F0CDD498E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69ED3769-D353-264F-BF81-8F6C24E3952A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3E39881F-9511-344A-8538-5B696EBDB32D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838202" y="2890683"/>
            <a:ext cx="7066934" cy="308660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4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4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4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4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C69B8A3-2F48-AF42-8050-65992867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 spc="150" baseline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7068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vert pâ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D6D21E-4265-7343-9F99-CB0C06E68276}"/>
              </a:ext>
            </a:extLst>
          </p:cNvPr>
          <p:cNvSpPr/>
          <p:nvPr userDrawn="1"/>
        </p:nvSpPr>
        <p:spPr>
          <a:xfrm rot="21480000">
            <a:off x="-52636" y="-214046"/>
            <a:ext cx="12272446" cy="2445195"/>
          </a:xfrm>
          <a:custGeom>
            <a:avLst/>
            <a:gdLst>
              <a:gd name="connsiteX0" fmla="*/ 0 w 12939162"/>
              <a:gd name="connsiteY0" fmla="*/ 0 h 2677202"/>
              <a:gd name="connsiteX1" fmla="*/ 12939162 w 12939162"/>
              <a:gd name="connsiteY1" fmla="*/ 0 h 2677202"/>
              <a:gd name="connsiteX2" fmla="*/ 12939162 w 12939162"/>
              <a:gd name="connsiteY2" fmla="*/ 2677202 h 2677202"/>
              <a:gd name="connsiteX3" fmla="*/ 0 w 12939162"/>
              <a:gd name="connsiteY3" fmla="*/ 2677202 h 2677202"/>
              <a:gd name="connsiteX4" fmla="*/ 0 w 12939162"/>
              <a:gd name="connsiteY4" fmla="*/ 0 h 2677202"/>
              <a:gd name="connsiteX0" fmla="*/ 0 w 12939162"/>
              <a:gd name="connsiteY0" fmla="*/ 0 h 2688135"/>
              <a:gd name="connsiteX1" fmla="*/ 12939162 w 12939162"/>
              <a:gd name="connsiteY1" fmla="*/ 0 h 2688135"/>
              <a:gd name="connsiteX2" fmla="*/ 12939162 w 12939162"/>
              <a:gd name="connsiteY2" fmla="*/ 2677202 h 2688135"/>
              <a:gd name="connsiteX3" fmla="*/ 313077 w 12939162"/>
              <a:gd name="connsiteY3" fmla="*/ 2688135 h 2688135"/>
              <a:gd name="connsiteX4" fmla="*/ 0 w 12939162"/>
              <a:gd name="connsiteY4" fmla="*/ 0 h 2688135"/>
              <a:gd name="connsiteX0" fmla="*/ 468417 w 12626085"/>
              <a:gd name="connsiteY0" fmla="*/ 425467 h 2688135"/>
              <a:gd name="connsiteX1" fmla="*/ 12626085 w 12626085"/>
              <a:gd name="connsiteY1" fmla="*/ 0 h 2688135"/>
              <a:gd name="connsiteX2" fmla="*/ 12626085 w 12626085"/>
              <a:gd name="connsiteY2" fmla="*/ 2677202 h 2688135"/>
              <a:gd name="connsiteX3" fmla="*/ 0 w 12626085"/>
              <a:gd name="connsiteY3" fmla="*/ 2688135 h 2688135"/>
              <a:gd name="connsiteX4" fmla="*/ 468417 w 12626085"/>
              <a:gd name="connsiteY4" fmla="*/ 425467 h 2688135"/>
              <a:gd name="connsiteX0" fmla="*/ 93559 w 12626085"/>
              <a:gd name="connsiteY0" fmla="*/ 242940 h 2688135"/>
              <a:gd name="connsiteX1" fmla="*/ 12626085 w 12626085"/>
              <a:gd name="connsiteY1" fmla="*/ 0 h 2688135"/>
              <a:gd name="connsiteX2" fmla="*/ 12626085 w 12626085"/>
              <a:gd name="connsiteY2" fmla="*/ 2677202 h 2688135"/>
              <a:gd name="connsiteX3" fmla="*/ 0 w 12626085"/>
              <a:gd name="connsiteY3" fmla="*/ 2688135 h 2688135"/>
              <a:gd name="connsiteX4" fmla="*/ 93559 w 12626085"/>
              <a:gd name="connsiteY4" fmla="*/ 242940 h 2688135"/>
              <a:gd name="connsiteX0" fmla="*/ 93559 w 12626085"/>
              <a:gd name="connsiteY0" fmla="*/ 0 h 2445195"/>
              <a:gd name="connsiteX1" fmla="*/ 12170103 w 12626085"/>
              <a:gd name="connsiteY1" fmla="*/ 927194 h 2445195"/>
              <a:gd name="connsiteX2" fmla="*/ 12626085 w 12626085"/>
              <a:gd name="connsiteY2" fmla="*/ 2434262 h 2445195"/>
              <a:gd name="connsiteX3" fmla="*/ 0 w 12626085"/>
              <a:gd name="connsiteY3" fmla="*/ 2445195 h 2445195"/>
              <a:gd name="connsiteX4" fmla="*/ 93559 w 12626085"/>
              <a:gd name="connsiteY4" fmla="*/ 0 h 2445195"/>
              <a:gd name="connsiteX0" fmla="*/ 93559 w 12626085"/>
              <a:gd name="connsiteY0" fmla="*/ 0 h 2445195"/>
              <a:gd name="connsiteX1" fmla="*/ 12272446 w 12626085"/>
              <a:gd name="connsiteY1" fmla="*/ 422458 h 2445195"/>
              <a:gd name="connsiteX2" fmla="*/ 12626085 w 12626085"/>
              <a:gd name="connsiteY2" fmla="*/ 2434262 h 2445195"/>
              <a:gd name="connsiteX3" fmla="*/ 0 w 12626085"/>
              <a:gd name="connsiteY3" fmla="*/ 2445195 h 2445195"/>
              <a:gd name="connsiteX4" fmla="*/ 93559 w 12626085"/>
              <a:gd name="connsiteY4" fmla="*/ 0 h 2445195"/>
              <a:gd name="connsiteX0" fmla="*/ 93559 w 12272446"/>
              <a:gd name="connsiteY0" fmla="*/ 0 h 2445195"/>
              <a:gd name="connsiteX1" fmla="*/ 12272446 w 12272446"/>
              <a:gd name="connsiteY1" fmla="*/ 422458 h 2445195"/>
              <a:gd name="connsiteX2" fmla="*/ 12219637 w 12272446"/>
              <a:gd name="connsiteY2" fmla="*/ 2428540 h 2445195"/>
              <a:gd name="connsiteX3" fmla="*/ 0 w 12272446"/>
              <a:gd name="connsiteY3" fmla="*/ 2445195 h 2445195"/>
              <a:gd name="connsiteX4" fmla="*/ 93559 w 12272446"/>
              <a:gd name="connsiteY4" fmla="*/ 0 h 2445195"/>
              <a:gd name="connsiteX0" fmla="*/ 93559 w 12272446"/>
              <a:gd name="connsiteY0" fmla="*/ 0 h 2445195"/>
              <a:gd name="connsiteX1" fmla="*/ 12272446 w 12272446"/>
              <a:gd name="connsiteY1" fmla="*/ 422458 h 2445195"/>
              <a:gd name="connsiteX2" fmla="*/ 12211472 w 12272446"/>
              <a:gd name="connsiteY2" fmla="*/ 2419783 h 2445195"/>
              <a:gd name="connsiteX3" fmla="*/ 0 w 12272446"/>
              <a:gd name="connsiteY3" fmla="*/ 2445195 h 2445195"/>
              <a:gd name="connsiteX4" fmla="*/ 93559 w 12272446"/>
              <a:gd name="connsiteY4" fmla="*/ 0 h 2445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72446" h="2445195">
                <a:moveTo>
                  <a:pt x="93559" y="0"/>
                </a:moveTo>
                <a:lnTo>
                  <a:pt x="12272446" y="422458"/>
                </a:lnTo>
                <a:lnTo>
                  <a:pt x="12211472" y="2419783"/>
                </a:lnTo>
                <a:lnTo>
                  <a:pt x="0" y="2445195"/>
                </a:lnTo>
                <a:lnTo>
                  <a:pt x="93559" y="0"/>
                </a:lnTo>
                <a:close/>
              </a:path>
            </a:pathLst>
          </a:cu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>
              <a:latin typeface="Sofia Pro Soft Bold" panose="020B0000000000000000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3EFBBD-9196-45AB-81B0-5238927FF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30943"/>
            <a:ext cx="8699090" cy="1268360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motovith</a:t>
            </a:r>
            <a:endParaRPr lang="en-US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8618811-35B3-CA41-BD68-F0CDD498E4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9" name="TextBox 9">
            <a:extLst>
              <a:ext uri="{FF2B5EF4-FFF2-40B4-BE49-F238E27FC236}">
                <a16:creationId xmlns:a16="http://schemas.microsoft.com/office/drawing/2014/main" id="{69ED3769-D353-264F-BF81-8F6C24E3952A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2C69B8A3-2F48-AF42-8050-659928679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 spc="150" baseline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23E1BA6A-E3A7-3143-9897-0BC8075733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1639" y="2886387"/>
            <a:ext cx="4369443" cy="308660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ED554786-AAE5-AE49-8DFD-3F9BAB3B4838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609582" y="2886387"/>
            <a:ext cx="4384800" cy="3086605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74673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oncé">
    <p:bg>
      <p:bgPr>
        <a:solidFill>
          <a:srgbClr val="68C9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E3EFBBD-9196-45AB-81B0-5238927FF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4390" y="2009440"/>
            <a:ext cx="8709660" cy="299844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8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motovith</a:t>
            </a:r>
            <a:br>
              <a:rPr lang="en-US" dirty="0"/>
            </a:br>
            <a:r>
              <a:rPr lang="en-US" dirty="0"/>
              <a:t>mis </a:t>
            </a:r>
            <a:r>
              <a:rPr lang="en-US" dirty="0" err="1"/>
              <a:t>url</a:t>
            </a:r>
            <a:r>
              <a:rPr lang="en-US" dirty="0"/>
              <a:t> </a:t>
            </a:r>
            <a:r>
              <a:rPr lang="en-US" dirty="0" err="1"/>
              <a:t>amtam</a:t>
            </a:r>
            <a:r>
              <a:rPr lang="en-US" dirty="0"/>
              <a:t> </a:t>
            </a:r>
            <a:r>
              <a:rPr lang="en-US" dirty="0" err="1"/>
              <a:t>ovithi</a:t>
            </a:r>
            <a:r>
              <a:rPr lang="en-US" dirty="0"/>
              <a:t>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dolla</a:t>
            </a:r>
            <a:r>
              <a:rPr lang="en-US" dirty="0"/>
              <a:t> mistress 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25CD102C-2C6D-6746-A64F-E2F828080D99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6279234-2D0A-4148-A35E-34C49E39F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 spc="150" baseline="0">
                <a:solidFill>
                  <a:schemeClr val="bg1"/>
                </a:solidFill>
                <a:latin typeface="Sofia Pro Soft Bold" panose="020B0000000000000000" pitchFamily="34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3513F717-0085-730C-1C75-853EB0091C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2177F89-9E23-44DE-E909-58C8BDB4FD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47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Premières Natio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1577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orange e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6CC8C7F-C21C-483A-832B-B62BE4D1F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53391" y="873759"/>
            <a:ext cx="8706226" cy="5103529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3F33AE-4465-8746-B5B2-2363BE3F9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21DA16-E04A-254F-A02F-71F5A430138D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solidFill>
                  <a:srgbClr val="22A4B3"/>
                </a:solidFill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solidFill>
                <a:srgbClr val="22A4B3"/>
              </a:solidFill>
              <a:latin typeface="Sofia Pro Soft Bold" panose="020B0000000000000000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3068C0C1-6068-CF44-8EE7-4267D8D08249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A96DECDC-8BC3-22C5-CFDE-88971DFD4E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309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16CC8C7F-C21C-483A-832B-B62BE4D1FB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273" y="2635948"/>
            <a:ext cx="8653111" cy="299844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F23F33AE-4465-8746-B5B2-2363BE3F92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321DA16-E04A-254F-A02F-71F5A430138D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solidFill>
                  <a:srgbClr val="22A4B3"/>
                </a:solidFill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solidFill>
                <a:srgbClr val="22A4B3"/>
              </a:solidFill>
              <a:latin typeface="Sofia Pro Soft Bold" panose="020B0000000000000000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3068C0C1-6068-CF44-8EE7-4267D8D08249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13" name="Graphique 12">
            <a:extLst>
              <a:ext uri="{FF2B5EF4-FFF2-40B4-BE49-F238E27FC236}">
                <a16:creationId xmlns:a16="http://schemas.microsoft.com/office/drawing/2014/main" id="{A96DECDC-8BC3-22C5-CFDE-88971DFD4E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074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 blanc">
    <p:bg>
      <p:bgPr>
        <a:solidFill>
          <a:srgbClr val="68C9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 b="1" i="0" spc="150" baseline="0">
                <a:solidFill>
                  <a:schemeClr val="bg1"/>
                </a:solidFill>
                <a:latin typeface="Sofia Pro Soft Bold" panose="020B0000000000000000" pitchFamily="34" charset="0"/>
              </a:defRPr>
            </a:lvl1pPr>
          </a:lstStyle>
          <a:p>
            <a:fld id="{510C470A-AB53-407E-99A6-488827EEF8AE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E3EFBBD-9196-45AB-81B0-5238927FF4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8741" y="2009440"/>
            <a:ext cx="9459539" cy="299844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8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Insérer le slogan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3B2A84-DA54-9F4C-ACCE-006FF0045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pic>
        <p:nvPicPr>
          <p:cNvPr id="2" name="Graphique 1">
            <a:extLst>
              <a:ext uri="{FF2B5EF4-FFF2-40B4-BE49-F238E27FC236}">
                <a16:creationId xmlns:a16="http://schemas.microsoft.com/office/drawing/2014/main" id="{FE4ECD42-7E03-5785-4845-E22024DB369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111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titre noi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9CDA0EF-937D-BF47-91B3-A3630185466E}"/>
              </a:ext>
            </a:extLst>
          </p:cNvPr>
          <p:cNvSpPr/>
          <p:nvPr userDrawn="1"/>
        </p:nvSpPr>
        <p:spPr>
          <a:xfrm>
            <a:off x="9991023" y="0"/>
            <a:ext cx="2200977" cy="6858000"/>
          </a:xfrm>
          <a:prstGeom prst="rect">
            <a:avLst/>
          </a:pr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>
              <a:latin typeface="Sofia Pro Soft Bold" panose="020B0000000000000000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AAE01DE-6429-4D05-97ED-B1455FA790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275" y="853440"/>
            <a:ext cx="8104470" cy="5123848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4800" b="1" i="0">
                <a:solidFill>
                  <a:schemeClr val="tx1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3B3D840-3CE1-A746-8D17-9F6DEE56C5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6303A-8A85-414B-B442-762DCB4E535A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latin typeface="Sofia Pro Soft Bold" panose="020B0000000000000000" pitchFamily="34" charset="0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30082895-38AB-A64C-903E-E7BB704C3925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66B6884F-13A6-2317-04BD-C76DEF77BF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43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 userDrawn="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5B24DB-FB88-3B4C-A897-4CC1878FA2A2}"/>
              </a:ext>
            </a:extLst>
          </p:cNvPr>
          <p:cNvSpPr/>
          <p:nvPr userDrawn="1"/>
        </p:nvSpPr>
        <p:spPr>
          <a:xfrm flipH="1">
            <a:off x="0" y="0"/>
            <a:ext cx="9991023" cy="6858000"/>
          </a:xfrm>
          <a:prstGeom prst="rect">
            <a:avLst/>
          </a:pr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A771DDA-D42F-004C-92E4-A67F1F6A18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86B4F86-BC28-B443-BFFB-B154C4EEEAEC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solidFill>
                  <a:srgbClr val="22A4B3"/>
                </a:solidFill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solidFill>
                <a:srgbClr val="22A4B3"/>
              </a:solidFill>
              <a:latin typeface="Sofia Pro Soft Bold" panose="020B0000000000000000" pitchFamily="34" charset="0"/>
            </a:endParaRP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9E62B70A-6B9B-834B-8DB9-9F9804AFDD55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rgbClr val="22A4B3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60BB4174-FA05-4537-9B03-C86E183782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6274" y="548641"/>
            <a:ext cx="7998592" cy="125066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ysClr val="windowText" lastClr="000000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A361B20D-E795-4F6A-8CB7-40B292BC72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6276" y="2163097"/>
            <a:ext cx="7038860" cy="3814192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bg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7C46E420-2C82-948D-640D-5066AAF56F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4217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56660F6-7452-4C3F-9BEA-99E9A5B00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163097"/>
            <a:ext cx="4009296" cy="381419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3CCBA1D-AFB0-409D-8140-46D8D931802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44329" y="2163097"/>
            <a:ext cx="4009296" cy="381419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1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D719A0-296B-4814-BC4A-47A56D1D1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548641"/>
            <a:ext cx="8315424" cy="1250662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A3E0117-646B-1644-990C-330FE7DC95D7}"/>
              </a:ext>
            </a:extLst>
          </p:cNvPr>
          <p:cNvSpPr/>
          <p:nvPr userDrawn="1"/>
        </p:nvSpPr>
        <p:spPr>
          <a:xfrm>
            <a:off x="9991023" y="0"/>
            <a:ext cx="2200977" cy="6858000"/>
          </a:xfrm>
          <a:prstGeom prst="rect">
            <a:avLst/>
          </a:pr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>
              <a:latin typeface="Sofia Pro Soft Bold" panose="020B0000000000000000" pitchFamily="34" charset="0"/>
            </a:endParaRP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DC232477-E300-014E-8ABF-45DFE8B079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19A4B12E-EB26-1849-9ADF-F509CCFA30EC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latin typeface="Sofia Pro Soft Bold" panose="020B0000000000000000" pitchFamily="34" charset="0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4DCE6111-E2EA-324E-907A-BB44EA0728BC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AB86388D-931A-535C-D7ED-961DBC0674F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5212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oran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256660F6-7452-4C3F-9BEA-99E9A5B00E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1" y="2163097"/>
            <a:ext cx="7066934" cy="3814191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00000"/>
              </a:lnSpc>
              <a:spcAft>
                <a:spcPts val="500"/>
              </a:spcAft>
              <a:buClr>
                <a:schemeClr val="tx2"/>
              </a:buClr>
              <a:buSzPct val="130000"/>
              <a:defRPr sz="20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1pPr>
            <a:lvl2pPr>
              <a:lnSpc>
                <a:spcPct val="100000"/>
              </a:lnSpc>
              <a:spcAft>
                <a:spcPts val="500"/>
              </a:spcAft>
              <a:buClr>
                <a:schemeClr val="tx2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2pPr>
            <a:lvl3pPr>
              <a:lnSpc>
                <a:spcPct val="100000"/>
              </a:lnSpc>
              <a:spcAft>
                <a:spcPts val="500"/>
              </a:spcAft>
              <a:buClr>
                <a:schemeClr val="tx2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3pPr>
            <a:lvl4pPr>
              <a:lnSpc>
                <a:spcPct val="100000"/>
              </a:lnSpc>
              <a:spcAft>
                <a:spcPts val="500"/>
              </a:spcAft>
              <a:buClr>
                <a:schemeClr val="tx2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4pPr>
            <a:lvl5pPr>
              <a:lnSpc>
                <a:spcPct val="100000"/>
              </a:lnSpc>
              <a:spcAft>
                <a:spcPts val="500"/>
              </a:spcAft>
              <a:buClr>
                <a:schemeClr val="tx2"/>
              </a:buClr>
              <a:buSzPct val="130000"/>
              <a:defRPr sz="1800" b="0" i="0">
                <a:solidFill>
                  <a:srgbClr val="221A2B"/>
                </a:solidFill>
                <a:latin typeface="Sofia Pro Soft Regular" panose="020B00000000000000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2D719A0-296B-4814-BC4A-47A56D1D18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28810"/>
            <a:ext cx="8338851" cy="1270493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3600" b="1" i="0">
                <a:solidFill>
                  <a:srgbClr val="22A4B3"/>
                </a:solidFill>
                <a:latin typeface="Sofia Pro Soft Bold" panose="020B0000000000000000" pitchFamily="34" charset="0"/>
              </a:defRPr>
            </a:lvl1pPr>
          </a:lstStyle>
          <a:p>
            <a:r>
              <a:rPr lang="en-US" dirty="0"/>
              <a:t>Lorem ipsum </a:t>
            </a:r>
            <a:r>
              <a:rPr lang="en-US" dirty="0" err="1"/>
              <a:t>della</a:t>
            </a:r>
            <a:r>
              <a:rPr lang="en-US" dirty="0"/>
              <a:t> </a:t>
            </a:r>
            <a:r>
              <a:rPr lang="en-US" dirty="0" err="1"/>
              <a:t>popoit</a:t>
            </a:r>
            <a:r>
              <a:rPr lang="en-US" dirty="0"/>
              <a:t> </a:t>
            </a:r>
            <a:r>
              <a:rPr lang="en-US" dirty="0" err="1"/>
              <a:t>matur</a:t>
            </a:r>
            <a:r>
              <a:rPr lang="en-US" dirty="0"/>
              <a:t> </a:t>
            </a:r>
            <a:r>
              <a:rPr lang="en-US" dirty="0" err="1"/>
              <a:t>dispointe</a:t>
            </a:r>
            <a:r>
              <a:rPr lang="en-US" dirty="0"/>
              <a:t> dana reckless modus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30818C-5C32-0545-8939-1EC534E8274E}"/>
              </a:ext>
            </a:extLst>
          </p:cNvPr>
          <p:cNvSpPr/>
          <p:nvPr userDrawn="1"/>
        </p:nvSpPr>
        <p:spPr>
          <a:xfrm>
            <a:off x="9991023" y="0"/>
            <a:ext cx="2200977" cy="6858000"/>
          </a:xfrm>
          <a:prstGeom prst="rect">
            <a:avLst/>
          </a:prstGeom>
          <a:solidFill>
            <a:srgbClr val="68C9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 i="0">
              <a:latin typeface="Sofia Pro Soft Bold" panose="020B0000000000000000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9C075AD-C0D9-F34A-A700-431F7AA8BC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280" y="5291488"/>
            <a:ext cx="1409700" cy="6858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4070397-C75B-4140-A372-5C5A039AA266}"/>
              </a:ext>
            </a:extLst>
          </p:cNvPr>
          <p:cNvSpPr txBox="1">
            <a:spLocks/>
          </p:cNvSpPr>
          <p:nvPr userDrawn="1"/>
        </p:nvSpPr>
        <p:spPr>
          <a:xfrm>
            <a:off x="10571515" y="6083169"/>
            <a:ext cx="726127" cy="533574"/>
          </a:xfrm>
          <a:prstGeom prst="rect">
            <a:avLst/>
          </a:prstGeom>
        </p:spPr>
        <p:txBody>
          <a:bodyPr lIns="0" tIns="0" rIns="0" bIns="0" anchor="ctr" anchorCtr="0"/>
          <a:lstStyle>
            <a:defPPr>
              <a:defRPr lang="en-US"/>
            </a:defPPr>
            <a:lvl1pPr marL="0" algn="l" defTabSz="914400" rtl="0" eaLnBrk="1" latinLnBrk="0" hangingPunct="1">
              <a:defRPr sz="2000" b="1" kern="1200">
                <a:solidFill>
                  <a:schemeClr val="bg1"/>
                </a:solidFill>
                <a:latin typeface="Athletics Black" panose="02000000000000000000" pitchFamily="50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0C470A-AB53-407E-99A6-488827EEF8AE}" type="slidenum">
              <a:rPr lang="en-US" b="1" i="0" spc="150" baseline="0" smtClean="0">
                <a:latin typeface="Sofia Pro Soft Bold" panose="020B0000000000000000" pitchFamily="34" charset="0"/>
              </a:rPr>
              <a:pPr/>
              <a:t>‹N°›</a:t>
            </a:fld>
            <a:endParaRPr lang="en-US" b="1" i="0" spc="150" baseline="0" dirty="0">
              <a:latin typeface="Sofia Pro Soft Bold" panose="020B0000000000000000" pitchFamily="34" charset="0"/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35C534E9-1761-5245-8510-1F5DB567B6E7}"/>
              </a:ext>
            </a:extLst>
          </p:cNvPr>
          <p:cNvSpPr txBox="1"/>
          <p:nvPr userDrawn="1"/>
        </p:nvSpPr>
        <p:spPr>
          <a:xfrm>
            <a:off x="10318280" y="6083168"/>
            <a:ext cx="241264" cy="533574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en-US" sz="2000" b="1" i="0" dirty="0">
                <a:solidFill>
                  <a:schemeClr val="bg1"/>
                </a:solidFill>
                <a:latin typeface="Sofia Pro Soft Bold" panose="020B0000000000000000" pitchFamily="34" charset="0"/>
              </a:rPr>
              <a:t>0</a:t>
            </a:r>
          </a:p>
        </p:txBody>
      </p:sp>
      <p:pic>
        <p:nvPicPr>
          <p:cNvPr id="2" name="Graphique 1">
            <a:extLst>
              <a:ext uri="{FF2B5EF4-FFF2-40B4-BE49-F238E27FC236}">
                <a16:creationId xmlns:a16="http://schemas.microsoft.com/office/drawing/2014/main" id="{C85B1773-15E0-C3BE-83DF-BA98A848EB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6200000">
            <a:off x="10467551" y="1565673"/>
            <a:ext cx="2497593" cy="23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0683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251">
          <p15:clr>
            <a:srgbClr val="FBAE40"/>
          </p15:clr>
        </p15:guide>
        <p15:guide id="4" pos="731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432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701" r:id="rId2"/>
    <p:sldLayoutId id="2147483696" r:id="rId3"/>
    <p:sldLayoutId id="2147483702" r:id="rId4"/>
    <p:sldLayoutId id="2147483678" r:id="rId5"/>
    <p:sldLayoutId id="2147483675" r:id="rId6"/>
    <p:sldLayoutId id="2147483673" r:id="rId7"/>
    <p:sldLayoutId id="2147483680" r:id="rId8"/>
    <p:sldLayoutId id="2147483681" r:id="rId9"/>
    <p:sldLayoutId id="2147483694" r:id="rId10"/>
    <p:sldLayoutId id="2147483684" r:id="rId11"/>
    <p:sldLayoutId id="2147483697" r:id="rId12"/>
    <p:sldLayoutId id="2147483677" r:id="rId13"/>
    <p:sldLayoutId id="2147483700" r:id="rId14"/>
    <p:sldLayoutId id="2147483679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985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36AA642-472C-CC52-4580-710333B8D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5" y="866511"/>
            <a:ext cx="6304403" cy="2885440"/>
          </a:xfrm>
        </p:spPr>
        <p:txBody>
          <a:bodyPr anchor="b" anchorCtr="0"/>
          <a:lstStyle/>
          <a:p>
            <a:pPr>
              <a:spcBef>
                <a:spcPts val="3600"/>
              </a:spcBef>
              <a:spcAft>
                <a:spcPts val="3600"/>
              </a:spcAft>
            </a:pPr>
            <a:r>
              <a:rPr lang="fr-FR" dirty="0">
                <a:solidFill>
                  <a:srgbClr val="22A4B3"/>
                </a:solidFill>
              </a:rPr>
              <a:t>Ensemble, pour l’égalité des chances dans tous les milieux.</a:t>
            </a:r>
            <a:endParaRPr lang="fr-FR" sz="4000" dirty="0">
              <a:solidFill>
                <a:srgbClr val="22A4B3"/>
              </a:solidFill>
            </a:endParaRP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9D3DC8B6-44EC-226D-3222-3A8C0C3A3485}"/>
              </a:ext>
            </a:extLst>
          </p:cNvPr>
          <p:cNvSpPr txBox="1">
            <a:spLocks/>
          </p:cNvSpPr>
          <p:nvPr/>
        </p:nvSpPr>
        <p:spPr>
          <a:xfrm>
            <a:off x="866275" y="4056751"/>
            <a:ext cx="6531303" cy="1422400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/>
                </a:solidFill>
                <a:latin typeface="Sofia Pro Soft Bold" panose="020B0000000000000000" pitchFamily="34" charset="0"/>
                <a:ea typeface="+mj-ea"/>
                <a:cs typeface="+mj-cs"/>
              </a:defRPr>
            </a:lvl1pPr>
          </a:lstStyle>
          <a:p>
            <a:pPr>
              <a:spcBef>
                <a:spcPts val="3600"/>
              </a:spcBef>
              <a:spcAft>
                <a:spcPts val="3600"/>
              </a:spcAft>
            </a:pPr>
            <a:r>
              <a:rPr lang="fr-FR" sz="3600" dirty="0">
                <a:solidFill>
                  <a:srgbClr val="22A4B3"/>
                </a:solidFill>
              </a:rPr>
              <a:t>Pour que chaque tout-petit s’épanouisse pleinement.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76167023-FC33-9D9E-2E42-8C5A60396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2592">
            <a:off x="7485840" y="1053366"/>
            <a:ext cx="2656771" cy="568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66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9A254916-B6A3-88D5-D2E2-6ED00947CB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487" y="1588911"/>
            <a:ext cx="5232479" cy="368017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9B6DDBA-4D43-4248-BCA5-CF72A1911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275" y="2019300"/>
            <a:ext cx="5229725" cy="2819400"/>
          </a:xfrm>
        </p:spPr>
        <p:txBody>
          <a:bodyPr anchor="t"/>
          <a:lstStyle/>
          <a:p>
            <a:r>
              <a:rPr lang="fr-CA" b="1" dirty="0"/>
              <a:t>Les tout-petits </a:t>
            </a:r>
            <a:br>
              <a:rPr lang="fr-CA" b="1" dirty="0"/>
            </a:br>
            <a:r>
              <a:rPr lang="fr-CA" b="1" dirty="0"/>
              <a:t>du Québec sont l’avenir de notre société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9356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E7B25B-DBA8-814E-A827-23D9B218057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A" sz="1800"/>
              <a:t>Informer sur l’état de bien-être </a:t>
            </a:r>
            <a:br>
              <a:rPr lang="fr-CA" sz="1800"/>
            </a:br>
            <a:r>
              <a:rPr lang="fr-CA" sz="1800"/>
              <a:t>des tout-petits.</a:t>
            </a:r>
          </a:p>
          <a:p>
            <a:r>
              <a:rPr lang="fr-CA" sz="1800"/>
              <a:t>Sensibiliser les acteurs et actrices </a:t>
            </a:r>
            <a:br>
              <a:rPr lang="fr-CA" sz="1800"/>
            </a:br>
            <a:r>
              <a:rPr lang="fr-CA" sz="1800"/>
              <a:t>de tous les secteurs de la société </a:t>
            </a:r>
            <a:br>
              <a:rPr lang="fr-CA" sz="1800"/>
            </a:br>
            <a:r>
              <a:rPr lang="fr-CA" sz="1800"/>
              <a:t>aux bienfaits et aux retombées de mesures et d’actions collectives en petite enfance et en périnatalité.</a:t>
            </a:r>
          </a:p>
          <a:p>
            <a:r>
              <a:rPr lang="fr-CA" sz="1800"/>
              <a:t>Mobiliser les acteurs et actrices </a:t>
            </a:r>
            <a:br>
              <a:rPr lang="fr-CA" sz="1800"/>
            </a:br>
            <a:r>
              <a:rPr lang="fr-CA" sz="1800"/>
              <a:t>de tous les secteurs de la société autour de l’importance d’agir tôt.</a:t>
            </a:r>
          </a:p>
          <a:p>
            <a:endParaRPr lang="fr-CA" sz="180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4F62F0F-1D9F-6740-9DD9-38A1D479594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fr-CA" sz="1800"/>
              <a:t>Mettre en valeur les bons coups </a:t>
            </a:r>
            <a:br>
              <a:rPr lang="fr-CA" sz="1800"/>
            </a:br>
            <a:r>
              <a:rPr lang="fr-CA" sz="1800"/>
              <a:t>des acteurs et actrices de tous les secteurs de la société en matière </a:t>
            </a:r>
            <a:br>
              <a:rPr lang="fr-CA" sz="1800"/>
            </a:br>
            <a:r>
              <a:rPr lang="fr-CA" sz="1800"/>
              <a:t>de petite enfance et de périnatalité.</a:t>
            </a:r>
          </a:p>
          <a:p>
            <a:r>
              <a:rPr lang="fr-CA" sz="1800"/>
              <a:t>Briser les silos pour mieux joindre </a:t>
            </a:r>
            <a:br>
              <a:rPr lang="fr-CA" sz="1800"/>
            </a:br>
            <a:r>
              <a:rPr lang="fr-CA" sz="1800"/>
              <a:t>les familles isolées, du début de </a:t>
            </a:r>
            <a:br>
              <a:rPr lang="fr-CA" sz="1800"/>
            </a:br>
            <a:r>
              <a:rPr lang="fr-CA" sz="1800"/>
              <a:t>la grossesse à l’âge de 5 ans.</a:t>
            </a:r>
          </a:p>
          <a:p>
            <a:r>
              <a:rPr lang="fr-CA" sz="1800"/>
              <a:t>Mettre en place des conditions assurant le succès de la mise en œuvre de programmes ou de politiques publiques favorables </a:t>
            </a:r>
            <a:br>
              <a:rPr lang="fr-CA" sz="1800"/>
            </a:br>
            <a:r>
              <a:rPr lang="fr-CA" sz="1800"/>
              <a:t>au développement des tout-petits </a:t>
            </a:r>
            <a:br>
              <a:rPr lang="fr-CA" sz="1800"/>
            </a:br>
            <a:r>
              <a:rPr lang="fr-CA" sz="1800"/>
              <a:t>et de leur famille.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BB3D0EB-02F8-7240-B5FF-AF4559165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 dirty="0"/>
              <a:t>Pourquoi une Grande semaine </a:t>
            </a:r>
            <a:br>
              <a:rPr lang="fr-CA" b="1" dirty="0"/>
            </a:br>
            <a:r>
              <a:rPr lang="fr-CA" b="1" dirty="0"/>
              <a:t>des tout-petits?</a:t>
            </a:r>
          </a:p>
        </p:txBody>
      </p:sp>
    </p:spTree>
    <p:extLst>
      <p:ext uri="{BB962C8B-B14F-4D97-AF65-F5344CB8AC3E}">
        <p14:creationId xmlns:p14="http://schemas.microsoft.com/office/powerpoint/2010/main" val="245880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2C67D5-F00C-4065-9AB9-78328F133BE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 b="1" dirty="0">
                <a:solidFill>
                  <a:schemeClr val="tx1"/>
                </a:solidFill>
              </a:rPr>
              <a:t>Genèse de la Grande semaine</a:t>
            </a:r>
            <a:br>
              <a:rPr lang="fr-CA" b="1" dirty="0">
                <a:solidFill>
                  <a:schemeClr val="tx1"/>
                </a:solidFill>
              </a:rPr>
            </a:br>
            <a:r>
              <a:rPr lang="fr-CA" b="1" dirty="0">
                <a:solidFill>
                  <a:schemeClr val="tx1"/>
                </a:solidFill>
              </a:rPr>
              <a:t>des tout-petits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20568-E010-441C-A94A-83B9BFE2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7122" y="2163097"/>
            <a:ext cx="6937743" cy="381419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>
                <a:solidFill>
                  <a:schemeClr val="tx1"/>
                </a:solidFill>
              </a:rPr>
              <a:t>À partir de 2009, Avenir d’enfants a contribué à la mobilisation d’un grand nombre d’actrices et d’acteurs locaux et régionaux à travers le Québec autour des enjeux liés à la petite enfance et à la périnatalité. Le forum Tous pour eux, en novembre 2015, a grandement témoigné de cette force mobilisatrice.</a:t>
            </a:r>
          </a:p>
          <a:p>
            <a:pPr marL="0" indent="0">
              <a:lnSpc>
                <a:spcPct val="100000"/>
              </a:lnSpc>
              <a:buNone/>
            </a:pPr>
            <a:endParaRPr lang="fr-CA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CA" dirty="0">
                <a:solidFill>
                  <a:schemeClr val="tx1"/>
                </a:solidFill>
              </a:rPr>
              <a:t>C’est précisément lors de ce forum que l’idée de tenir </a:t>
            </a:r>
            <a:br>
              <a:rPr lang="fr-CA" dirty="0">
                <a:solidFill>
                  <a:schemeClr val="tx1"/>
                </a:solidFill>
              </a:rPr>
            </a:br>
            <a:r>
              <a:rPr lang="fr-CA" dirty="0">
                <a:solidFill>
                  <a:schemeClr val="tx1"/>
                </a:solidFill>
              </a:rPr>
              <a:t>une Grande semaine des tout-petits a émergé.</a:t>
            </a:r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id="{FD6FBACA-0AF4-284E-8943-4BEF4BA5022E}"/>
              </a:ext>
            </a:extLst>
          </p:cNvPr>
          <p:cNvSpPr/>
          <p:nvPr/>
        </p:nvSpPr>
        <p:spPr>
          <a:xfrm>
            <a:off x="866274" y="2084438"/>
            <a:ext cx="816077" cy="8160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schemeClr val="tx1"/>
                </a:solidFill>
                <a:latin typeface="Sofia Pro Soft Bold" panose="020B0000000000000000" pitchFamily="34" charset="0"/>
              </a:rPr>
              <a:t>1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9801FEA-931A-8E44-B02D-39B2A43F9F54}"/>
              </a:ext>
            </a:extLst>
          </p:cNvPr>
          <p:cNvSpPr/>
          <p:nvPr/>
        </p:nvSpPr>
        <p:spPr>
          <a:xfrm>
            <a:off x="866274" y="4566352"/>
            <a:ext cx="816077" cy="8160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schemeClr val="tx1"/>
                </a:solidFill>
                <a:latin typeface="Sofia Pro Soft Bold" panose="020B0000000000000000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338806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2C67D5-F00C-4065-9AB9-78328F133BE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CA" b="1" dirty="0">
                <a:solidFill>
                  <a:schemeClr val="tx1"/>
                </a:solidFill>
              </a:rPr>
              <a:t>Genèse de la Grande semaine</a:t>
            </a:r>
            <a:br>
              <a:rPr lang="fr-CA" b="1" dirty="0">
                <a:solidFill>
                  <a:schemeClr val="tx1"/>
                </a:solidFill>
              </a:rPr>
            </a:br>
            <a:r>
              <a:rPr lang="fr-CA" b="1" dirty="0">
                <a:solidFill>
                  <a:schemeClr val="tx1"/>
                </a:solidFill>
              </a:rPr>
              <a:t>des tout-petits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B20568-E010-441C-A94A-83B9BFE2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27123" y="2163097"/>
            <a:ext cx="6937743" cy="381419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fr-CA" dirty="0">
                <a:solidFill>
                  <a:schemeClr val="tx1"/>
                </a:solidFill>
              </a:rPr>
              <a:t>Un mouvement collectif a ainsi vu le jour, réunissant des organismes et des personnes déjà mobilisés, dans un contexte où les mesures consacrées à la petite enfance </a:t>
            </a:r>
            <a:br>
              <a:rPr lang="fr-CA" dirty="0">
                <a:solidFill>
                  <a:schemeClr val="tx1"/>
                </a:solidFill>
              </a:rPr>
            </a:br>
            <a:r>
              <a:rPr lang="fr-CA" dirty="0">
                <a:solidFill>
                  <a:schemeClr val="tx1"/>
                </a:solidFill>
              </a:rPr>
              <a:t>et à la périnatalité sont au cœur de choix collectifs incontournables.</a:t>
            </a:r>
          </a:p>
          <a:p>
            <a:pPr marL="0" indent="0">
              <a:lnSpc>
                <a:spcPct val="100000"/>
              </a:lnSpc>
              <a:buNone/>
            </a:pPr>
            <a:endParaRPr lang="fr-CA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fr-CA" dirty="0">
                <a:solidFill>
                  <a:schemeClr val="tx1"/>
                </a:solidFill>
              </a:rPr>
              <a:t>La volonté de ces partenaires nationaux est donc de faire </a:t>
            </a:r>
            <a:br>
              <a:rPr lang="fr-CA" dirty="0">
                <a:solidFill>
                  <a:schemeClr val="tx1"/>
                </a:solidFill>
              </a:rPr>
            </a:br>
            <a:r>
              <a:rPr lang="fr-CA" dirty="0">
                <a:solidFill>
                  <a:schemeClr val="tx1"/>
                </a:solidFill>
              </a:rPr>
              <a:t>de la Grande semaine des tout-petits une occasion de sensibilisation, de dialogue et de mobilisation sociétale </a:t>
            </a:r>
            <a:br>
              <a:rPr lang="fr-CA" dirty="0">
                <a:solidFill>
                  <a:schemeClr val="tx1"/>
                </a:solidFill>
              </a:rPr>
            </a:br>
            <a:r>
              <a:rPr lang="fr-CA" dirty="0">
                <a:solidFill>
                  <a:schemeClr val="tx1"/>
                </a:solidFill>
              </a:rPr>
              <a:t>en faveur de la petite enfance et de la périnatalité.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576CAEF8-8805-D14A-9A32-625ABA2D7EA9}"/>
              </a:ext>
            </a:extLst>
          </p:cNvPr>
          <p:cNvSpPr/>
          <p:nvPr/>
        </p:nvSpPr>
        <p:spPr>
          <a:xfrm>
            <a:off x="866274" y="4284622"/>
            <a:ext cx="816077" cy="8160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>
                <a:solidFill>
                  <a:schemeClr val="tx1"/>
                </a:solidFill>
                <a:latin typeface="Sofia Pro Soft Bold" panose="020B0000000000000000" pitchFamily="34" charset="0"/>
              </a:rPr>
              <a:t>4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17CC02F7-243B-354F-82DC-873F2166A010}"/>
              </a:ext>
            </a:extLst>
          </p:cNvPr>
          <p:cNvSpPr/>
          <p:nvPr/>
        </p:nvSpPr>
        <p:spPr>
          <a:xfrm>
            <a:off x="866274" y="2085226"/>
            <a:ext cx="816077" cy="8160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>
                <a:solidFill>
                  <a:schemeClr val="tx1"/>
                </a:solidFill>
                <a:latin typeface="Sofia Pro Soft Bold" panose="020B0000000000000000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812909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0FB9277-6EAC-124A-9C12-A1E8BC0E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22955"/>
            <a:ext cx="6522721" cy="1785769"/>
          </a:xfrm>
        </p:spPr>
        <p:txBody>
          <a:bodyPr/>
          <a:lstStyle/>
          <a:p>
            <a:r>
              <a:rPr lang="fr-CA" dirty="0"/>
              <a:t>Thématique 2024 :</a:t>
            </a:r>
            <a:br>
              <a:rPr lang="fr-CA" dirty="0"/>
            </a:br>
            <a:r>
              <a:rPr lang="fr-CA" dirty="0"/>
              <a:t>Les disparités territoriales et sociales vécues par les tout-petits et leur famille</a:t>
            </a:r>
            <a:endParaRPr lang="fr-FR" dirty="0"/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7A205D6F-599A-C34B-B356-373587FD5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3" y="3796748"/>
            <a:ext cx="6129525" cy="2180540"/>
          </a:xfrm>
        </p:spPr>
        <p:txBody>
          <a:bodyPr/>
          <a:lstStyle/>
          <a:p>
            <a:pPr marL="0" indent="0">
              <a:buNone/>
            </a:pPr>
            <a:r>
              <a:rPr lang="fr-CA" sz="2800" dirty="0"/>
              <a:t>Tous les enfants devraient avoir les mêmes opportunités de s’épanouir pleinement, sans égard aux milieux où ils naissent et grandissent.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532F895-AB93-77B6-8630-4A79F1EDC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402" y="1622955"/>
            <a:ext cx="3028704" cy="405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84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639AF0-E903-E34A-A2AA-54A7D669B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b="1"/>
              <a:t>Les tout-petits du Québec </a:t>
            </a:r>
            <a:br>
              <a:rPr lang="fr-CA" b="1"/>
            </a:br>
            <a:r>
              <a:rPr lang="fr-CA" b="1"/>
              <a:t>sont l’avenir de notre société, ils sont aussi notre présent.</a:t>
            </a:r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E72CA1F-629C-2448-870B-A5CAD005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470A-AB53-407E-99A6-488827EEF8A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32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07095-A8E0-9746-8402-5E5DDB7B2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Merci à nos partenaires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692D930-AE35-B74C-83D2-BCD2C6BBF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470A-AB53-407E-99A6-488827EEF8AE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51C1B08C-E62D-5E42-82EA-1F82992500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/>
              <a:t>Partenaire 1</a:t>
            </a:r>
          </a:p>
          <a:p>
            <a:r>
              <a:rPr lang="fr-FR" dirty="0"/>
              <a:t>Partenaire 2</a:t>
            </a:r>
          </a:p>
          <a:p>
            <a:r>
              <a:rPr lang="fr-FR" dirty="0"/>
              <a:t>Partenaire 3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9E4671F7-13E7-8842-86F1-B8112365A25A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fr-FR"/>
              <a:t>Partenaire 4</a:t>
            </a:r>
          </a:p>
          <a:p>
            <a:r>
              <a:rPr lang="fr-FR"/>
              <a:t>Partenaire 5</a:t>
            </a:r>
          </a:p>
          <a:p>
            <a:r>
              <a:rPr lang="fr-FR"/>
              <a:t>Partenaire 6</a:t>
            </a:r>
          </a:p>
        </p:txBody>
      </p:sp>
    </p:spTree>
    <p:extLst>
      <p:ext uri="{BB962C8B-B14F-4D97-AF65-F5344CB8AC3E}">
        <p14:creationId xmlns:p14="http://schemas.microsoft.com/office/powerpoint/2010/main" val="1709694881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GSTP 2023">
      <a:dk1>
        <a:srgbClr val="000000"/>
      </a:dk1>
      <a:lt1>
        <a:srgbClr val="FFFFFF"/>
      </a:lt1>
      <a:dk2>
        <a:srgbClr val="262626"/>
      </a:dk2>
      <a:lt2>
        <a:srgbClr val="FCFCFA"/>
      </a:lt2>
      <a:accent1>
        <a:srgbClr val="FF6E63"/>
      </a:accent1>
      <a:accent2>
        <a:srgbClr val="57C3BA"/>
      </a:accent2>
      <a:accent3>
        <a:srgbClr val="0164A7"/>
      </a:accent3>
      <a:accent4>
        <a:srgbClr val="915D50"/>
      </a:accent4>
      <a:accent5>
        <a:srgbClr val="ECDDD8"/>
      </a:accent5>
      <a:accent6>
        <a:srgbClr val="30A2C3"/>
      </a:accent6>
      <a:hlink>
        <a:srgbClr val="0563C1"/>
      </a:hlink>
      <a:folHlink>
        <a:srgbClr val="954F72"/>
      </a:folHlink>
    </a:clrScheme>
    <a:fontScheme name="GSTP">
      <a:majorFont>
        <a:latin typeface="Core Sans G 65 Bold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/>
      <a:lstStyle>
        <a:defPPr marL="285750" indent="-285750">
          <a:spcAft>
            <a:spcPts val="1200"/>
          </a:spcAft>
          <a:buFont typeface="Arial" panose="020B0604020202020204" pitchFamily="34" charset="0"/>
          <a:buChar char="•"/>
          <a:defRPr sz="2000" b="0" dirty="0" smtClean="0">
            <a:solidFill>
              <a:schemeClr val="tx1">
                <a:lumMod val="85000"/>
                <a:lumOff val="15000"/>
              </a:schemeClr>
            </a:solidFill>
            <a:latin typeface="Raleway" panose="020B00030301010600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95FA70389E16748B351FDD4E0EFBFE0" ma:contentTypeVersion="20" ma:contentTypeDescription="Create a new document." ma:contentTypeScope="" ma:versionID="e728f3893e09f7a5fcb2ab2659358e67">
  <xsd:schema xmlns:xsd="http://www.w3.org/2001/XMLSchema" xmlns:xs="http://www.w3.org/2001/XMLSchema" xmlns:p="http://schemas.microsoft.com/office/2006/metadata/properties" xmlns:ns1="http://schemas.microsoft.com/sharepoint/v3" xmlns:ns2="dd2acbe3-f2c9-4c03-8c45-ade20ed42722" xmlns:ns3="f3be87be-2ac9-4029-b988-b3814ec91cd8" targetNamespace="http://schemas.microsoft.com/office/2006/metadata/properties" ma:root="true" ma:fieldsID="1433ed9fccfdf5f8fdb0f961b7f79dbc" ns1:_="" ns2:_="" ns3:_="">
    <xsd:import namespace="http://schemas.microsoft.com/sharepoint/v3"/>
    <xsd:import namespace="dd2acbe3-f2c9-4c03-8c45-ade20ed42722"/>
    <xsd:import namespace="f3be87be-2ac9-4029-b988-b3814ec91cd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6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7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2acbe3-f2c9-4c03-8c45-ade20ed427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b20bcda-1cc1-4f4a-8fb7-1a6338c104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be87be-2ac9-4029-b988-b3814ec91cd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45a79cb-08d6-43cd-a103-09cebabddf1f}" ma:internalName="TaxCatchAll" ma:showField="CatchAllData" ma:web="f3be87be-2ac9-4029-b988-b3814ec91cd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d2acbe3-f2c9-4c03-8c45-ade20ed42722">
      <Terms xmlns="http://schemas.microsoft.com/office/infopath/2007/PartnerControls"/>
    </lcf76f155ced4ddcb4097134ff3c332f>
    <_ip_UnifiedCompliancePolicyUIAction xmlns="http://schemas.microsoft.com/sharepoint/v3" xsi:nil="true"/>
    <TaxCatchAll xmlns="f3be87be-2ac9-4029-b988-b3814ec91cd8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B2D422A-FB28-453B-96E0-1ECD92469F3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7663D31-247D-4C86-A085-ABEFEB209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d2acbe3-f2c9-4c03-8c45-ade20ed42722"/>
    <ds:schemaRef ds:uri="f3be87be-2ac9-4029-b988-b3814ec91cd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67E89A-A462-4B8D-AA98-D2CA696E01F6}">
  <ds:schemaRefs>
    <ds:schemaRef ds:uri="http://schemas.microsoft.com/office/2006/metadata/properties"/>
    <ds:schemaRef ds:uri="http://schemas.microsoft.com/office/infopath/2007/PartnerControls"/>
    <ds:schemaRef ds:uri="dd2acbe3-f2c9-4c03-8c45-ade20ed42722"/>
    <ds:schemaRef ds:uri="http://schemas.microsoft.com/sharepoint/v3"/>
    <ds:schemaRef ds:uri="f3be87be-2ac9-4029-b988-b3814ec91cd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2080</TotalTime>
  <Words>427</Words>
  <Application>Microsoft Office PowerPoint</Application>
  <PresentationFormat>Grand écran</PresentationFormat>
  <Paragraphs>34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Sofia Pro Soft Bold</vt:lpstr>
      <vt:lpstr>Sofia Pro Soft Regular</vt:lpstr>
      <vt:lpstr>Arial</vt:lpstr>
      <vt:lpstr>Calibri</vt:lpstr>
      <vt:lpstr>1_Custom Design</vt:lpstr>
      <vt:lpstr>Présentation PowerPoint</vt:lpstr>
      <vt:lpstr>Ensemble, pour l’égalité des chances dans tous les milieux.</vt:lpstr>
      <vt:lpstr>Les tout-petits  du Québec sont l’avenir de notre société</vt:lpstr>
      <vt:lpstr>Pourquoi une Grande semaine  des tout-petits?</vt:lpstr>
      <vt:lpstr>Genèse de la Grande semaine des tout-petits</vt:lpstr>
      <vt:lpstr>Genèse de la Grande semaine des tout-petits</vt:lpstr>
      <vt:lpstr>Thématique 2024 : Les disparités territoriales et sociales vécues par les tout-petits et leur famille</vt:lpstr>
      <vt:lpstr>Les tout-petits du Québec  sont l’avenir de notre société, ils sont aussi notre présent.</vt:lpstr>
      <vt:lpstr>Merci à nos partenaires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Christian Naud</dc:creator>
  <cp:lastModifiedBy>Catherine Blain</cp:lastModifiedBy>
  <cp:revision>153</cp:revision>
  <dcterms:created xsi:type="dcterms:W3CDTF">2016-10-12T14:10:52Z</dcterms:created>
  <dcterms:modified xsi:type="dcterms:W3CDTF">2024-09-10T15:34:13Z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0x010100995FA70389E16748B351FDD4E0EFBFE0</vt:lpwstr>
  </property>
</Properties>
</file>